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2" r:id="rId4"/>
    <p:sldId id="257" r:id="rId5"/>
    <p:sldId id="258" r:id="rId6"/>
    <p:sldId id="265" r:id="rId7"/>
    <p:sldId id="273" r:id="rId8"/>
    <p:sldId id="271" r:id="rId9"/>
    <p:sldId id="272" r:id="rId10"/>
    <p:sldId id="259" r:id="rId11"/>
    <p:sldId id="263" r:id="rId12"/>
    <p:sldId id="268" r:id="rId13"/>
    <p:sldId id="269" r:id="rId14"/>
    <p:sldId id="267" r:id="rId15"/>
    <p:sldId id="274" r:id="rId16"/>
    <p:sldId id="276" r:id="rId17"/>
    <p:sldId id="275"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D8298D-AC0F-4897-A49B-BB4C03C5245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BDD5900-23F6-462B-A4C6-229EDC51D6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9A20E30-C9C5-4E6D-9F22-D020CFE3FB22}"/>
              </a:ext>
            </a:extLst>
          </p:cNvPr>
          <p:cNvSpPr>
            <a:spLocks noGrp="1"/>
          </p:cNvSpPr>
          <p:nvPr>
            <p:ph type="dt" sz="half" idx="10"/>
          </p:nvPr>
        </p:nvSpPr>
        <p:spPr/>
        <p:txBody>
          <a:bodyPr/>
          <a:lstStyle/>
          <a:p>
            <a:fld id="{26075E97-B52E-4EF1-8130-3B71247AA782}" type="datetimeFigureOut">
              <a:rPr lang="nl-NL" smtClean="0"/>
              <a:t>8-10-2020</a:t>
            </a:fld>
            <a:endParaRPr lang="nl-NL"/>
          </a:p>
        </p:txBody>
      </p:sp>
      <p:sp>
        <p:nvSpPr>
          <p:cNvPr id="5" name="Tijdelijke aanduiding voor voettekst 4">
            <a:extLst>
              <a:ext uri="{FF2B5EF4-FFF2-40B4-BE49-F238E27FC236}">
                <a16:creationId xmlns:a16="http://schemas.microsoft.com/office/drawing/2014/main" id="{FA93AC18-2CAE-451C-9CA3-961FEC662F2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EE57E4C-001E-4DBD-9653-9E3F349562BD}"/>
              </a:ext>
            </a:extLst>
          </p:cNvPr>
          <p:cNvSpPr>
            <a:spLocks noGrp="1"/>
          </p:cNvSpPr>
          <p:nvPr>
            <p:ph type="sldNum" sz="quarter" idx="12"/>
          </p:nvPr>
        </p:nvSpPr>
        <p:spPr/>
        <p:txBody>
          <a:bodyPr/>
          <a:lstStyle/>
          <a:p>
            <a:fld id="{4E8676EE-E507-4DFD-B269-6F0489553F60}" type="slidenum">
              <a:rPr lang="nl-NL" smtClean="0"/>
              <a:t>‹nr.›</a:t>
            </a:fld>
            <a:endParaRPr lang="nl-NL"/>
          </a:p>
        </p:txBody>
      </p:sp>
    </p:spTree>
    <p:extLst>
      <p:ext uri="{BB962C8B-B14F-4D97-AF65-F5344CB8AC3E}">
        <p14:creationId xmlns:p14="http://schemas.microsoft.com/office/powerpoint/2010/main" val="3047104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57FC8-4412-47F9-ADFB-CB8664996DC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56A93EB-A39D-4276-96A9-25FF12AE86A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680513C-6A05-450D-B78B-7867D0DC2799}"/>
              </a:ext>
            </a:extLst>
          </p:cNvPr>
          <p:cNvSpPr>
            <a:spLocks noGrp="1"/>
          </p:cNvSpPr>
          <p:nvPr>
            <p:ph type="dt" sz="half" idx="10"/>
          </p:nvPr>
        </p:nvSpPr>
        <p:spPr/>
        <p:txBody>
          <a:bodyPr/>
          <a:lstStyle/>
          <a:p>
            <a:fld id="{26075E97-B52E-4EF1-8130-3B71247AA782}" type="datetimeFigureOut">
              <a:rPr lang="nl-NL" smtClean="0"/>
              <a:t>8-10-2020</a:t>
            </a:fld>
            <a:endParaRPr lang="nl-NL"/>
          </a:p>
        </p:txBody>
      </p:sp>
      <p:sp>
        <p:nvSpPr>
          <p:cNvPr id="5" name="Tijdelijke aanduiding voor voettekst 4">
            <a:extLst>
              <a:ext uri="{FF2B5EF4-FFF2-40B4-BE49-F238E27FC236}">
                <a16:creationId xmlns:a16="http://schemas.microsoft.com/office/drawing/2014/main" id="{A06829DD-9B50-46DA-AD5A-A410536E541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B5594C7-68AE-4706-BEE3-582148336D16}"/>
              </a:ext>
            </a:extLst>
          </p:cNvPr>
          <p:cNvSpPr>
            <a:spLocks noGrp="1"/>
          </p:cNvSpPr>
          <p:nvPr>
            <p:ph type="sldNum" sz="quarter" idx="12"/>
          </p:nvPr>
        </p:nvSpPr>
        <p:spPr/>
        <p:txBody>
          <a:bodyPr/>
          <a:lstStyle/>
          <a:p>
            <a:fld id="{4E8676EE-E507-4DFD-B269-6F0489553F60}" type="slidenum">
              <a:rPr lang="nl-NL" smtClean="0"/>
              <a:t>‹nr.›</a:t>
            </a:fld>
            <a:endParaRPr lang="nl-NL"/>
          </a:p>
        </p:txBody>
      </p:sp>
    </p:spTree>
    <p:extLst>
      <p:ext uri="{BB962C8B-B14F-4D97-AF65-F5344CB8AC3E}">
        <p14:creationId xmlns:p14="http://schemas.microsoft.com/office/powerpoint/2010/main" val="352417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3A773C6-46FD-4114-987F-6B6ACB2C327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5D58F6E-621D-4B3E-8467-D589BDF3481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86EC038-9493-4E54-878D-1B407BB1499B}"/>
              </a:ext>
            </a:extLst>
          </p:cNvPr>
          <p:cNvSpPr>
            <a:spLocks noGrp="1"/>
          </p:cNvSpPr>
          <p:nvPr>
            <p:ph type="dt" sz="half" idx="10"/>
          </p:nvPr>
        </p:nvSpPr>
        <p:spPr/>
        <p:txBody>
          <a:bodyPr/>
          <a:lstStyle/>
          <a:p>
            <a:fld id="{26075E97-B52E-4EF1-8130-3B71247AA782}" type="datetimeFigureOut">
              <a:rPr lang="nl-NL" smtClean="0"/>
              <a:t>8-10-2020</a:t>
            </a:fld>
            <a:endParaRPr lang="nl-NL"/>
          </a:p>
        </p:txBody>
      </p:sp>
      <p:sp>
        <p:nvSpPr>
          <p:cNvPr id="5" name="Tijdelijke aanduiding voor voettekst 4">
            <a:extLst>
              <a:ext uri="{FF2B5EF4-FFF2-40B4-BE49-F238E27FC236}">
                <a16:creationId xmlns:a16="http://schemas.microsoft.com/office/drawing/2014/main" id="{3A7F4BB4-5A91-40A0-8795-5F521D2B6BA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8F97E71-20F5-4C9E-9C4F-6DB88D432098}"/>
              </a:ext>
            </a:extLst>
          </p:cNvPr>
          <p:cNvSpPr>
            <a:spLocks noGrp="1"/>
          </p:cNvSpPr>
          <p:nvPr>
            <p:ph type="sldNum" sz="quarter" idx="12"/>
          </p:nvPr>
        </p:nvSpPr>
        <p:spPr/>
        <p:txBody>
          <a:bodyPr/>
          <a:lstStyle/>
          <a:p>
            <a:fld id="{4E8676EE-E507-4DFD-B269-6F0489553F60}" type="slidenum">
              <a:rPr lang="nl-NL" smtClean="0"/>
              <a:t>‹nr.›</a:t>
            </a:fld>
            <a:endParaRPr lang="nl-NL"/>
          </a:p>
        </p:txBody>
      </p:sp>
    </p:spTree>
    <p:extLst>
      <p:ext uri="{BB962C8B-B14F-4D97-AF65-F5344CB8AC3E}">
        <p14:creationId xmlns:p14="http://schemas.microsoft.com/office/powerpoint/2010/main" val="4186274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C9B378-6D9C-44A2-B1BE-424D69E09D1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4781226-F95E-482D-9AEE-73D0C1C4826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E5DD846-BB95-4D2D-BF89-5DF398C92EB6}"/>
              </a:ext>
            </a:extLst>
          </p:cNvPr>
          <p:cNvSpPr>
            <a:spLocks noGrp="1"/>
          </p:cNvSpPr>
          <p:nvPr>
            <p:ph type="dt" sz="half" idx="10"/>
          </p:nvPr>
        </p:nvSpPr>
        <p:spPr/>
        <p:txBody>
          <a:bodyPr/>
          <a:lstStyle/>
          <a:p>
            <a:fld id="{26075E97-B52E-4EF1-8130-3B71247AA782}" type="datetimeFigureOut">
              <a:rPr lang="nl-NL" smtClean="0"/>
              <a:t>8-10-2020</a:t>
            </a:fld>
            <a:endParaRPr lang="nl-NL"/>
          </a:p>
        </p:txBody>
      </p:sp>
      <p:sp>
        <p:nvSpPr>
          <p:cNvPr id="5" name="Tijdelijke aanduiding voor voettekst 4">
            <a:extLst>
              <a:ext uri="{FF2B5EF4-FFF2-40B4-BE49-F238E27FC236}">
                <a16:creationId xmlns:a16="http://schemas.microsoft.com/office/drawing/2014/main" id="{5A844EE9-4D99-4807-B8FF-6348D18D119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97A5C8D-580C-42EF-B1EF-5468524D2EB3}"/>
              </a:ext>
            </a:extLst>
          </p:cNvPr>
          <p:cNvSpPr>
            <a:spLocks noGrp="1"/>
          </p:cNvSpPr>
          <p:nvPr>
            <p:ph type="sldNum" sz="quarter" idx="12"/>
          </p:nvPr>
        </p:nvSpPr>
        <p:spPr/>
        <p:txBody>
          <a:bodyPr/>
          <a:lstStyle/>
          <a:p>
            <a:fld id="{4E8676EE-E507-4DFD-B269-6F0489553F60}" type="slidenum">
              <a:rPr lang="nl-NL" smtClean="0"/>
              <a:t>‹nr.›</a:t>
            </a:fld>
            <a:endParaRPr lang="nl-NL"/>
          </a:p>
        </p:txBody>
      </p:sp>
    </p:spTree>
    <p:extLst>
      <p:ext uri="{BB962C8B-B14F-4D97-AF65-F5344CB8AC3E}">
        <p14:creationId xmlns:p14="http://schemas.microsoft.com/office/powerpoint/2010/main" val="2922723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C83E98-9BE0-4D7F-9FEA-50864347E74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DB40167-0051-4EE3-8B51-129D97B129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BCF26B1-C730-4859-B98D-420014FA1184}"/>
              </a:ext>
            </a:extLst>
          </p:cNvPr>
          <p:cNvSpPr>
            <a:spLocks noGrp="1"/>
          </p:cNvSpPr>
          <p:nvPr>
            <p:ph type="dt" sz="half" idx="10"/>
          </p:nvPr>
        </p:nvSpPr>
        <p:spPr/>
        <p:txBody>
          <a:bodyPr/>
          <a:lstStyle/>
          <a:p>
            <a:fld id="{26075E97-B52E-4EF1-8130-3B71247AA782}" type="datetimeFigureOut">
              <a:rPr lang="nl-NL" smtClean="0"/>
              <a:t>8-10-2020</a:t>
            </a:fld>
            <a:endParaRPr lang="nl-NL"/>
          </a:p>
        </p:txBody>
      </p:sp>
      <p:sp>
        <p:nvSpPr>
          <p:cNvPr id="5" name="Tijdelijke aanduiding voor voettekst 4">
            <a:extLst>
              <a:ext uri="{FF2B5EF4-FFF2-40B4-BE49-F238E27FC236}">
                <a16:creationId xmlns:a16="http://schemas.microsoft.com/office/drawing/2014/main" id="{7C13189C-CAB6-4CA7-B866-247D981E4A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2B4CF0B-07DB-49C8-BE82-4A34EDDEADE5}"/>
              </a:ext>
            </a:extLst>
          </p:cNvPr>
          <p:cNvSpPr>
            <a:spLocks noGrp="1"/>
          </p:cNvSpPr>
          <p:nvPr>
            <p:ph type="sldNum" sz="quarter" idx="12"/>
          </p:nvPr>
        </p:nvSpPr>
        <p:spPr/>
        <p:txBody>
          <a:bodyPr/>
          <a:lstStyle/>
          <a:p>
            <a:fld id="{4E8676EE-E507-4DFD-B269-6F0489553F60}" type="slidenum">
              <a:rPr lang="nl-NL" smtClean="0"/>
              <a:t>‹nr.›</a:t>
            </a:fld>
            <a:endParaRPr lang="nl-NL"/>
          </a:p>
        </p:txBody>
      </p:sp>
    </p:spTree>
    <p:extLst>
      <p:ext uri="{BB962C8B-B14F-4D97-AF65-F5344CB8AC3E}">
        <p14:creationId xmlns:p14="http://schemas.microsoft.com/office/powerpoint/2010/main" val="185743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9902FD-9705-434F-B2B4-E4D985E5C6C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2FEE44D-5F3D-4F7C-B8D6-DD8B9B4B28F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BDCE5E7-DB48-4383-AAF4-AFAE9999C30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4F3B517-EE5B-4CFD-83D7-F8734C9B0F15}"/>
              </a:ext>
            </a:extLst>
          </p:cNvPr>
          <p:cNvSpPr>
            <a:spLocks noGrp="1"/>
          </p:cNvSpPr>
          <p:nvPr>
            <p:ph type="dt" sz="half" idx="10"/>
          </p:nvPr>
        </p:nvSpPr>
        <p:spPr/>
        <p:txBody>
          <a:bodyPr/>
          <a:lstStyle/>
          <a:p>
            <a:fld id="{26075E97-B52E-4EF1-8130-3B71247AA782}" type="datetimeFigureOut">
              <a:rPr lang="nl-NL" smtClean="0"/>
              <a:t>8-10-2020</a:t>
            </a:fld>
            <a:endParaRPr lang="nl-NL"/>
          </a:p>
        </p:txBody>
      </p:sp>
      <p:sp>
        <p:nvSpPr>
          <p:cNvPr id="6" name="Tijdelijke aanduiding voor voettekst 5">
            <a:extLst>
              <a:ext uri="{FF2B5EF4-FFF2-40B4-BE49-F238E27FC236}">
                <a16:creationId xmlns:a16="http://schemas.microsoft.com/office/drawing/2014/main" id="{8D347AD0-4308-4414-BBCF-C4ED35C56D7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31B1BD3-0C5A-437B-A87F-94D6845A6614}"/>
              </a:ext>
            </a:extLst>
          </p:cNvPr>
          <p:cNvSpPr>
            <a:spLocks noGrp="1"/>
          </p:cNvSpPr>
          <p:nvPr>
            <p:ph type="sldNum" sz="quarter" idx="12"/>
          </p:nvPr>
        </p:nvSpPr>
        <p:spPr/>
        <p:txBody>
          <a:bodyPr/>
          <a:lstStyle/>
          <a:p>
            <a:fld id="{4E8676EE-E507-4DFD-B269-6F0489553F60}" type="slidenum">
              <a:rPr lang="nl-NL" smtClean="0"/>
              <a:t>‹nr.›</a:t>
            </a:fld>
            <a:endParaRPr lang="nl-NL"/>
          </a:p>
        </p:txBody>
      </p:sp>
    </p:spTree>
    <p:extLst>
      <p:ext uri="{BB962C8B-B14F-4D97-AF65-F5344CB8AC3E}">
        <p14:creationId xmlns:p14="http://schemas.microsoft.com/office/powerpoint/2010/main" val="2843021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525721-4DC8-4CC4-B939-B11D11D9AB2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E263B74-009A-430A-A92D-530DC70DDB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2DF7476-0D82-400F-9983-C4843EAAA1B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DD18C59-EEFC-4601-9F6E-DC9367BF73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F2C109E-ADA6-4E23-BBB0-DC694CD94C1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A739C24-D936-4BFC-9385-9CEE2C9F93A9}"/>
              </a:ext>
            </a:extLst>
          </p:cNvPr>
          <p:cNvSpPr>
            <a:spLocks noGrp="1"/>
          </p:cNvSpPr>
          <p:nvPr>
            <p:ph type="dt" sz="half" idx="10"/>
          </p:nvPr>
        </p:nvSpPr>
        <p:spPr/>
        <p:txBody>
          <a:bodyPr/>
          <a:lstStyle/>
          <a:p>
            <a:fld id="{26075E97-B52E-4EF1-8130-3B71247AA782}" type="datetimeFigureOut">
              <a:rPr lang="nl-NL" smtClean="0"/>
              <a:t>8-10-2020</a:t>
            </a:fld>
            <a:endParaRPr lang="nl-NL"/>
          </a:p>
        </p:txBody>
      </p:sp>
      <p:sp>
        <p:nvSpPr>
          <p:cNvPr id="8" name="Tijdelijke aanduiding voor voettekst 7">
            <a:extLst>
              <a:ext uri="{FF2B5EF4-FFF2-40B4-BE49-F238E27FC236}">
                <a16:creationId xmlns:a16="http://schemas.microsoft.com/office/drawing/2014/main" id="{B1CDB6B5-6B47-4CE4-B8B4-2AC59747FAD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41F366B-00E4-4671-8E2D-3A7A888D75D0}"/>
              </a:ext>
            </a:extLst>
          </p:cNvPr>
          <p:cNvSpPr>
            <a:spLocks noGrp="1"/>
          </p:cNvSpPr>
          <p:nvPr>
            <p:ph type="sldNum" sz="quarter" idx="12"/>
          </p:nvPr>
        </p:nvSpPr>
        <p:spPr/>
        <p:txBody>
          <a:bodyPr/>
          <a:lstStyle/>
          <a:p>
            <a:fld id="{4E8676EE-E507-4DFD-B269-6F0489553F60}" type="slidenum">
              <a:rPr lang="nl-NL" smtClean="0"/>
              <a:t>‹nr.›</a:t>
            </a:fld>
            <a:endParaRPr lang="nl-NL"/>
          </a:p>
        </p:txBody>
      </p:sp>
    </p:spTree>
    <p:extLst>
      <p:ext uri="{BB962C8B-B14F-4D97-AF65-F5344CB8AC3E}">
        <p14:creationId xmlns:p14="http://schemas.microsoft.com/office/powerpoint/2010/main" val="939436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488E85-9407-4C73-983D-EEB89C6D9E2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66DC7CD-9CC1-40BC-8915-49A8E9DFCCE4}"/>
              </a:ext>
            </a:extLst>
          </p:cNvPr>
          <p:cNvSpPr>
            <a:spLocks noGrp="1"/>
          </p:cNvSpPr>
          <p:nvPr>
            <p:ph type="dt" sz="half" idx="10"/>
          </p:nvPr>
        </p:nvSpPr>
        <p:spPr/>
        <p:txBody>
          <a:bodyPr/>
          <a:lstStyle/>
          <a:p>
            <a:fld id="{26075E97-B52E-4EF1-8130-3B71247AA782}" type="datetimeFigureOut">
              <a:rPr lang="nl-NL" smtClean="0"/>
              <a:t>8-10-2020</a:t>
            </a:fld>
            <a:endParaRPr lang="nl-NL"/>
          </a:p>
        </p:txBody>
      </p:sp>
      <p:sp>
        <p:nvSpPr>
          <p:cNvPr id="4" name="Tijdelijke aanduiding voor voettekst 3">
            <a:extLst>
              <a:ext uri="{FF2B5EF4-FFF2-40B4-BE49-F238E27FC236}">
                <a16:creationId xmlns:a16="http://schemas.microsoft.com/office/drawing/2014/main" id="{9B57EA45-BF30-484C-BC4D-4DF6964F113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9044143-79DF-44E4-B49C-BD8DF8C41F29}"/>
              </a:ext>
            </a:extLst>
          </p:cNvPr>
          <p:cNvSpPr>
            <a:spLocks noGrp="1"/>
          </p:cNvSpPr>
          <p:nvPr>
            <p:ph type="sldNum" sz="quarter" idx="12"/>
          </p:nvPr>
        </p:nvSpPr>
        <p:spPr/>
        <p:txBody>
          <a:bodyPr/>
          <a:lstStyle/>
          <a:p>
            <a:fld id="{4E8676EE-E507-4DFD-B269-6F0489553F60}" type="slidenum">
              <a:rPr lang="nl-NL" smtClean="0"/>
              <a:t>‹nr.›</a:t>
            </a:fld>
            <a:endParaRPr lang="nl-NL"/>
          </a:p>
        </p:txBody>
      </p:sp>
    </p:spTree>
    <p:extLst>
      <p:ext uri="{BB962C8B-B14F-4D97-AF65-F5344CB8AC3E}">
        <p14:creationId xmlns:p14="http://schemas.microsoft.com/office/powerpoint/2010/main" val="1394277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263B26A-ECA6-4FC1-948F-32AF140A8122}"/>
              </a:ext>
            </a:extLst>
          </p:cNvPr>
          <p:cNvSpPr>
            <a:spLocks noGrp="1"/>
          </p:cNvSpPr>
          <p:nvPr>
            <p:ph type="dt" sz="half" idx="10"/>
          </p:nvPr>
        </p:nvSpPr>
        <p:spPr/>
        <p:txBody>
          <a:bodyPr/>
          <a:lstStyle/>
          <a:p>
            <a:fld id="{26075E97-B52E-4EF1-8130-3B71247AA782}" type="datetimeFigureOut">
              <a:rPr lang="nl-NL" smtClean="0"/>
              <a:t>8-10-2020</a:t>
            </a:fld>
            <a:endParaRPr lang="nl-NL"/>
          </a:p>
        </p:txBody>
      </p:sp>
      <p:sp>
        <p:nvSpPr>
          <p:cNvPr id="3" name="Tijdelijke aanduiding voor voettekst 2">
            <a:extLst>
              <a:ext uri="{FF2B5EF4-FFF2-40B4-BE49-F238E27FC236}">
                <a16:creationId xmlns:a16="http://schemas.microsoft.com/office/drawing/2014/main" id="{701DF3C7-2BC9-440B-B595-B68A7780D5D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BBC4729-5C1C-40DF-8CF0-6CD1A41B338B}"/>
              </a:ext>
            </a:extLst>
          </p:cNvPr>
          <p:cNvSpPr>
            <a:spLocks noGrp="1"/>
          </p:cNvSpPr>
          <p:nvPr>
            <p:ph type="sldNum" sz="quarter" idx="12"/>
          </p:nvPr>
        </p:nvSpPr>
        <p:spPr/>
        <p:txBody>
          <a:bodyPr/>
          <a:lstStyle/>
          <a:p>
            <a:fld id="{4E8676EE-E507-4DFD-B269-6F0489553F60}" type="slidenum">
              <a:rPr lang="nl-NL" smtClean="0"/>
              <a:t>‹nr.›</a:t>
            </a:fld>
            <a:endParaRPr lang="nl-NL"/>
          </a:p>
        </p:txBody>
      </p:sp>
    </p:spTree>
    <p:extLst>
      <p:ext uri="{BB962C8B-B14F-4D97-AF65-F5344CB8AC3E}">
        <p14:creationId xmlns:p14="http://schemas.microsoft.com/office/powerpoint/2010/main" val="4176216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B60BE7-56D2-4A91-A99A-CDB017C556C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50100D5-3CF5-46DA-B112-29776FC4D7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1C6DD45-C84E-43C4-BFE7-12E12ECE8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46C0A60-D298-40CD-B847-C3834E09CA93}"/>
              </a:ext>
            </a:extLst>
          </p:cNvPr>
          <p:cNvSpPr>
            <a:spLocks noGrp="1"/>
          </p:cNvSpPr>
          <p:nvPr>
            <p:ph type="dt" sz="half" idx="10"/>
          </p:nvPr>
        </p:nvSpPr>
        <p:spPr/>
        <p:txBody>
          <a:bodyPr/>
          <a:lstStyle/>
          <a:p>
            <a:fld id="{26075E97-B52E-4EF1-8130-3B71247AA782}" type="datetimeFigureOut">
              <a:rPr lang="nl-NL" smtClean="0"/>
              <a:t>8-10-2020</a:t>
            </a:fld>
            <a:endParaRPr lang="nl-NL"/>
          </a:p>
        </p:txBody>
      </p:sp>
      <p:sp>
        <p:nvSpPr>
          <p:cNvPr id="6" name="Tijdelijke aanduiding voor voettekst 5">
            <a:extLst>
              <a:ext uri="{FF2B5EF4-FFF2-40B4-BE49-F238E27FC236}">
                <a16:creationId xmlns:a16="http://schemas.microsoft.com/office/drawing/2014/main" id="{431BDA5E-2A29-44D9-A2FC-E4432C83095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84E31A9-F372-4FCC-81BA-1AEF6B51492D}"/>
              </a:ext>
            </a:extLst>
          </p:cNvPr>
          <p:cNvSpPr>
            <a:spLocks noGrp="1"/>
          </p:cNvSpPr>
          <p:nvPr>
            <p:ph type="sldNum" sz="quarter" idx="12"/>
          </p:nvPr>
        </p:nvSpPr>
        <p:spPr/>
        <p:txBody>
          <a:bodyPr/>
          <a:lstStyle/>
          <a:p>
            <a:fld id="{4E8676EE-E507-4DFD-B269-6F0489553F60}" type="slidenum">
              <a:rPr lang="nl-NL" smtClean="0"/>
              <a:t>‹nr.›</a:t>
            </a:fld>
            <a:endParaRPr lang="nl-NL"/>
          </a:p>
        </p:txBody>
      </p:sp>
    </p:spTree>
    <p:extLst>
      <p:ext uri="{BB962C8B-B14F-4D97-AF65-F5344CB8AC3E}">
        <p14:creationId xmlns:p14="http://schemas.microsoft.com/office/powerpoint/2010/main" val="3950641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50EF9E-2740-496E-8342-5D3B9ECEF82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8B04B41-BBEF-492F-B017-059790FFB6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BF3817C-8E5C-4F35-90FF-E36A107328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2CED072-C637-484E-8148-33A0E43872EF}"/>
              </a:ext>
            </a:extLst>
          </p:cNvPr>
          <p:cNvSpPr>
            <a:spLocks noGrp="1"/>
          </p:cNvSpPr>
          <p:nvPr>
            <p:ph type="dt" sz="half" idx="10"/>
          </p:nvPr>
        </p:nvSpPr>
        <p:spPr/>
        <p:txBody>
          <a:bodyPr/>
          <a:lstStyle/>
          <a:p>
            <a:fld id="{26075E97-B52E-4EF1-8130-3B71247AA782}" type="datetimeFigureOut">
              <a:rPr lang="nl-NL" smtClean="0"/>
              <a:t>8-10-2020</a:t>
            </a:fld>
            <a:endParaRPr lang="nl-NL"/>
          </a:p>
        </p:txBody>
      </p:sp>
      <p:sp>
        <p:nvSpPr>
          <p:cNvPr id="6" name="Tijdelijke aanduiding voor voettekst 5">
            <a:extLst>
              <a:ext uri="{FF2B5EF4-FFF2-40B4-BE49-F238E27FC236}">
                <a16:creationId xmlns:a16="http://schemas.microsoft.com/office/drawing/2014/main" id="{4E0B993B-7E4B-43AA-9315-E5187162F1C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92F7315-2CED-47AC-A6DA-BF84F9DDD8F8}"/>
              </a:ext>
            </a:extLst>
          </p:cNvPr>
          <p:cNvSpPr>
            <a:spLocks noGrp="1"/>
          </p:cNvSpPr>
          <p:nvPr>
            <p:ph type="sldNum" sz="quarter" idx="12"/>
          </p:nvPr>
        </p:nvSpPr>
        <p:spPr/>
        <p:txBody>
          <a:bodyPr/>
          <a:lstStyle/>
          <a:p>
            <a:fld id="{4E8676EE-E507-4DFD-B269-6F0489553F60}" type="slidenum">
              <a:rPr lang="nl-NL" smtClean="0"/>
              <a:t>‹nr.›</a:t>
            </a:fld>
            <a:endParaRPr lang="nl-NL"/>
          </a:p>
        </p:txBody>
      </p:sp>
    </p:spTree>
    <p:extLst>
      <p:ext uri="{BB962C8B-B14F-4D97-AF65-F5344CB8AC3E}">
        <p14:creationId xmlns:p14="http://schemas.microsoft.com/office/powerpoint/2010/main" val="4256690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F753947-66EA-41E2-B84D-BF9539DFCC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1678947-9FC9-4303-B1AB-7821021E6C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D16C3D8-3355-4B0A-8342-E0935E1EEF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075E97-B52E-4EF1-8130-3B71247AA782}" type="datetimeFigureOut">
              <a:rPr lang="nl-NL" smtClean="0"/>
              <a:t>8-10-2020</a:t>
            </a:fld>
            <a:endParaRPr lang="nl-NL"/>
          </a:p>
        </p:txBody>
      </p:sp>
      <p:sp>
        <p:nvSpPr>
          <p:cNvPr id="5" name="Tijdelijke aanduiding voor voettekst 4">
            <a:extLst>
              <a:ext uri="{FF2B5EF4-FFF2-40B4-BE49-F238E27FC236}">
                <a16:creationId xmlns:a16="http://schemas.microsoft.com/office/drawing/2014/main" id="{F557A2D2-C3A0-4B45-8293-D35C3588CA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7E96D50-99A3-48CC-8EBA-26A43D4BD1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676EE-E507-4DFD-B269-6F0489553F60}" type="slidenum">
              <a:rPr lang="nl-NL" smtClean="0"/>
              <a:t>‹nr.›</a:t>
            </a:fld>
            <a:endParaRPr lang="nl-NL"/>
          </a:p>
        </p:txBody>
      </p:sp>
    </p:spTree>
    <p:extLst>
      <p:ext uri="{BB962C8B-B14F-4D97-AF65-F5344CB8AC3E}">
        <p14:creationId xmlns:p14="http://schemas.microsoft.com/office/powerpoint/2010/main" val="3395366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rivm.nl/bevolkingsonderzoek-baarmoederhalskanker/baarmoederhalskanker-hp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DECD7C-FDFA-4272-9BCD-BC5F1B26D2E5}"/>
              </a:ext>
            </a:extLst>
          </p:cNvPr>
          <p:cNvSpPr>
            <a:spLocks noGrp="1"/>
          </p:cNvSpPr>
          <p:nvPr>
            <p:ph type="ctrTitle"/>
          </p:nvPr>
        </p:nvSpPr>
        <p:spPr>
          <a:xfrm>
            <a:off x="7464614" y="1783959"/>
            <a:ext cx="4087306" cy="2889114"/>
          </a:xfrm>
        </p:spPr>
        <p:txBody>
          <a:bodyPr anchor="b">
            <a:normAutofit/>
          </a:bodyPr>
          <a:lstStyle/>
          <a:p>
            <a:pPr algn="l"/>
            <a:r>
              <a:rPr lang="nl-NL" sz="5400" dirty="0"/>
              <a:t>Gynaecologie &amp; Obstetrie</a:t>
            </a:r>
          </a:p>
        </p:txBody>
      </p:sp>
      <p:sp>
        <p:nvSpPr>
          <p:cNvPr id="3" name="Ondertitel 2">
            <a:extLst>
              <a:ext uri="{FF2B5EF4-FFF2-40B4-BE49-F238E27FC236}">
                <a16:creationId xmlns:a16="http://schemas.microsoft.com/office/drawing/2014/main" id="{37A5ACC5-C3B4-4D71-BE4B-8D427E77FBFE}"/>
              </a:ext>
            </a:extLst>
          </p:cNvPr>
          <p:cNvSpPr>
            <a:spLocks noGrp="1"/>
          </p:cNvSpPr>
          <p:nvPr>
            <p:ph type="subTitle" idx="1"/>
          </p:nvPr>
        </p:nvSpPr>
        <p:spPr>
          <a:xfrm>
            <a:off x="7464612" y="4750893"/>
            <a:ext cx="4087305" cy="1147863"/>
          </a:xfrm>
        </p:spPr>
        <p:txBody>
          <a:bodyPr anchor="t">
            <a:normAutofit/>
          </a:bodyPr>
          <a:lstStyle/>
          <a:p>
            <a:pPr algn="l"/>
            <a:r>
              <a:rPr lang="nl-NL" sz="2000" dirty="0"/>
              <a:t>8-10-2020</a:t>
            </a:r>
          </a:p>
          <a:p>
            <a:pPr algn="l"/>
            <a:endParaRPr lang="nl-NL" sz="2000" dirty="0"/>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a:extLst>
              <a:ext uri="{FF2B5EF4-FFF2-40B4-BE49-F238E27FC236}">
                <a16:creationId xmlns:a16="http://schemas.microsoft.com/office/drawing/2014/main" id="{A2D57B76-6CA7-490A-B12E-6EF4C0AB2A17}"/>
              </a:ext>
            </a:extLst>
          </p:cNvPr>
          <p:cNvPicPr>
            <a:picLocks noChangeAspect="1"/>
          </p:cNvPicPr>
          <p:nvPr/>
        </p:nvPicPr>
        <p:blipFill rotWithShape="1">
          <a:blip r:embed="rId2"/>
          <a:srcRect l="16710" r="16163"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58535056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4581F-5C3A-44F6-8434-4C0237F7BFF7}"/>
              </a:ext>
            </a:extLst>
          </p:cNvPr>
          <p:cNvSpPr>
            <a:spLocks noGrp="1"/>
          </p:cNvSpPr>
          <p:nvPr>
            <p:ph type="title"/>
          </p:nvPr>
        </p:nvSpPr>
        <p:spPr>
          <a:xfrm>
            <a:off x="648929" y="174930"/>
            <a:ext cx="4944152" cy="1614113"/>
          </a:xfrm>
        </p:spPr>
        <p:txBody>
          <a:bodyPr>
            <a:normAutofit/>
          </a:bodyPr>
          <a:lstStyle/>
          <a:p>
            <a:r>
              <a:rPr lang="nl-NL" sz="3600" b="1" dirty="0">
                <a:solidFill>
                  <a:srgbClr val="0070C0"/>
                </a:solidFill>
                <a:latin typeface="+mn-lt"/>
              </a:rPr>
              <a:t>Portio-cervixuitstrijkje</a:t>
            </a:r>
          </a:p>
        </p:txBody>
      </p:sp>
      <p:sp>
        <p:nvSpPr>
          <p:cNvPr id="3" name="Tijdelijke aanduiding voor inhoud 2">
            <a:extLst>
              <a:ext uri="{FF2B5EF4-FFF2-40B4-BE49-F238E27FC236}">
                <a16:creationId xmlns:a16="http://schemas.microsoft.com/office/drawing/2014/main" id="{58E16976-6310-4F25-A327-2D30B35375B2}"/>
              </a:ext>
            </a:extLst>
          </p:cNvPr>
          <p:cNvSpPr>
            <a:spLocks noGrp="1"/>
          </p:cNvSpPr>
          <p:nvPr>
            <p:ph idx="1"/>
          </p:nvPr>
        </p:nvSpPr>
        <p:spPr>
          <a:xfrm>
            <a:off x="648929" y="1956021"/>
            <a:ext cx="5428783" cy="4802587"/>
          </a:xfrm>
        </p:spPr>
        <p:txBody>
          <a:bodyPr>
            <a:normAutofit fontScale="55000" lnSpcReduction="20000"/>
          </a:bodyPr>
          <a:lstStyle/>
          <a:p>
            <a:pPr marL="0" indent="0">
              <a:buNone/>
            </a:pPr>
            <a:r>
              <a:rPr lang="nl-NL" sz="3800" b="1" dirty="0"/>
              <a:t>Doel: </a:t>
            </a:r>
          </a:p>
          <a:p>
            <a:pPr marL="0" indent="0">
              <a:buNone/>
            </a:pPr>
            <a:r>
              <a:rPr lang="nl-NL" sz="3800" dirty="0"/>
              <a:t>afnemen van endocervicale cellen in het kader van de preventieve bevolkingsonderzoek naar baarmoederhalskanker</a:t>
            </a:r>
          </a:p>
          <a:p>
            <a:pPr marL="0" indent="0">
              <a:buNone/>
            </a:pPr>
            <a:endParaRPr lang="nl-NL" sz="3800" b="1" dirty="0"/>
          </a:p>
          <a:p>
            <a:pPr marL="0" indent="0">
              <a:buNone/>
            </a:pPr>
            <a:r>
              <a:rPr lang="nl-NL" sz="3800" b="1" dirty="0"/>
              <a:t>Waar let je </a:t>
            </a:r>
            <a:r>
              <a:rPr lang="nl-NL" sz="3800" b="1" dirty="0" err="1"/>
              <a:t>o.a</a:t>
            </a:r>
            <a:r>
              <a:rPr lang="nl-NL" sz="3800" b="1" dirty="0"/>
              <a:t> op:</a:t>
            </a:r>
          </a:p>
          <a:p>
            <a:r>
              <a:rPr lang="nl-NL" sz="3800" dirty="0"/>
              <a:t>roodheid van de portio</a:t>
            </a:r>
          </a:p>
          <a:p>
            <a:r>
              <a:rPr lang="nl-NL" sz="3800" dirty="0"/>
              <a:t>contactbloeding</a:t>
            </a:r>
          </a:p>
          <a:p>
            <a:r>
              <a:rPr lang="nl-NL" sz="3800" dirty="0"/>
              <a:t>chlamydia-infectie</a:t>
            </a:r>
          </a:p>
          <a:p>
            <a:r>
              <a:rPr lang="nl-NL" sz="3800" dirty="0"/>
              <a:t>kleine witte cysten</a:t>
            </a:r>
          </a:p>
          <a:p>
            <a:r>
              <a:rPr lang="nl-NL" sz="3800" dirty="0"/>
              <a:t>bultjes, zweertjes, poliepen</a:t>
            </a:r>
          </a:p>
          <a:p>
            <a:r>
              <a:rPr lang="nl-NL" sz="3800" dirty="0"/>
              <a:t>fluor vagina (hoeveelheid, kleur, consistentie)</a:t>
            </a:r>
          </a:p>
          <a:p>
            <a:r>
              <a:rPr lang="nl-NL" sz="3800" dirty="0"/>
              <a:t>vaginawanden (roodheid en atrofie)</a:t>
            </a:r>
          </a:p>
          <a:p>
            <a:pPr marL="0" indent="0">
              <a:buNone/>
            </a:pPr>
            <a:endParaRPr lang="nl-NL" sz="1500" dirty="0"/>
          </a:p>
        </p:txBody>
      </p:sp>
      <p:sp>
        <p:nvSpPr>
          <p:cNvPr id="27" name="Rectangle 26">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a:extLst>
              <a:ext uri="{FF2B5EF4-FFF2-40B4-BE49-F238E27FC236}">
                <a16:creationId xmlns:a16="http://schemas.microsoft.com/office/drawing/2014/main" id="{11A663FC-89D5-420B-8E0C-FE45CA4A9633}"/>
              </a:ext>
            </a:extLst>
          </p:cNvPr>
          <p:cNvPicPr>
            <a:picLocks noChangeAspect="1"/>
          </p:cNvPicPr>
          <p:nvPr/>
        </p:nvPicPr>
        <p:blipFill>
          <a:blip r:embed="rId2"/>
          <a:stretch>
            <a:fillRect/>
          </a:stretch>
        </p:blipFill>
        <p:spPr>
          <a:xfrm>
            <a:off x="6904709" y="1418982"/>
            <a:ext cx="4475531" cy="4016789"/>
          </a:xfrm>
          <a:prstGeom prst="rect">
            <a:avLst/>
          </a:prstGeom>
          <a:effectLst/>
        </p:spPr>
      </p:pic>
    </p:spTree>
    <p:extLst>
      <p:ext uri="{BB962C8B-B14F-4D97-AF65-F5344CB8AC3E}">
        <p14:creationId xmlns:p14="http://schemas.microsoft.com/office/powerpoint/2010/main" val="958430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916C7513-36A7-45A4-ABB2-4BEDC8120873}"/>
              </a:ext>
            </a:extLst>
          </p:cNvPr>
          <p:cNvPicPr>
            <a:picLocks noChangeAspect="1"/>
          </p:cNvPicPr>
          <p:nvPr/>
        </p:nvPicPr>
        <p:blipFill>
          <a:blip r:embed="rId2"/>
          <a:stretch>
            <a:fillRect/>
          </a:stretch>
        </p:blipFill>
        <p:spPr>
          <a:xfrm>
            <a:off x="2032251" y="643467"/>
            <a:ext cx="7846570" cy="5571066"/>
          </a:xfrm>
          <a:prstGeom prst="rect">
            <a:avLst/>
          </a:prstGeom>
        </p:spPr>
      </p:pic>
    </p:spTree>
    <p:extLst>
      <p:ext uri="{BB962C8B-B14F-4D97-AF65-F5344CB8AC3E}">
        <p14:creationId xmlns:p14="http://schemas.microsoft.com/office/powerpoint/2010/main" val="4248503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9">
            <a:extLst>
              <a:ext uri="{FF2B5EF4-FFF2-40B4-BE49-F238E27FC236}">
                <a16:creationId xmlns:a16="http://schemas.microsoft.com/office/drawing/2014/main" id="{0BA08428-AA77-479F-83BF-714C8F8538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11">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3" y="1"/>
            <a:ext cx="1219988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9FF3967-EC75-4A4D-9037-6B14F123C028}"/>
              </a:ext>
            </a:extLst>
          </p:cNvPr>
          <p:cNvSpPr>
            <a:spLocks noGrp="1"/>
          </p:cNvSpPr>
          <p:nvPr>
            <p:ph type="title"/>
          </p:nvPr>
        </p:nvSpPr>
        <p:spPr>
          <a:xfrm>
            <a:off x="1166648" y="721805"/>
            <a:ext cx="5083681" cy="2147520"/>
          </a:xfrm>
        </p:spPr>
        <p:txBody>
          <a:bodyPr>
            <a:normAutofit/>
          </a:bodyPr>
          <a:lstStyle/>
          <a:p>
            <a:r>
              <a:rPr lang="nl-NL" sz="3600" b="1" dirty="0" err="1">
                <a:solidFill>
                  <a:srgbClr val="0070C0"/>
                </a:solidFill>
                <a:latin typeface="+mn-lt"/>
              </a:rPr>
              <a:t>Zelfafnameset</a:t>
            </a:r>
            <a:endParaRPr lang="nl-NL" sz="3600" b="1" dirty="0">
              <a:solidFill>
                <a:srgbClr val="0070C0"/>
              </a:solidFill>
              <a:latin typeface="+mn-lt"/>
            </a:endParaRPr>
          </a:p>
        </p:txBody>
      </p:sp>
      <p:sp>
        <p:nvSpPr>
          <p:cNvPr id="40" name="Rectangle 1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F2C9D811-52F9-4605-AA6B-959FA39FCA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7" name="Rectangle 64">
              <a:extLst>
                <a:ext uri="{FF2B5EF4-FFF2-40B4-BE49-F238E27FC236}">
                  <a16:creationId xmlns:a16="http://schemas.microsoft.com/office/drawing/2014/main" id="{82CCA4BF-1607-4DC4-AA3F-59A50EA61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FFCFEDF7-2503-4196-B5A4-0CC0A0D5EA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376A52EA-A2E9-4F61-9668-A59762D1B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6400F533-FEF3-4685-B9B5-9EE5DBA3F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F703FD24-A3DC-45EA-B3E2-53C759AB6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7A38E19C-1E79-4D33-8B7E-BAB2D74705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CE30A0C9-C855-4901-89F1-AEC10CA87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C653C1B0-18BA-47BE-A208-0CD303302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3833FC49-54E2-48EA-A180-22FE52416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94EE6DA9-38C7-42E3-AF87-E9B5C64E7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0D1C8302-4AC2-4892-909D-C573DD847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A78E8263-F8AF-405C-81F3-57280435E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8657258F-DE53-4042-9246-8E64F71C7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3D224DDF-6367-4058-8C02-B6243A66C6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57FDD23D-5B19-4CA9-BEAD-6E1771A54D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FE3ABE1F-9941-4E30-912E-FD1F7A4A5D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0FDA1DC7-84C5-4ABE-AF8C-1005884AD3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E7F2CA86-DC7A-49C7-803B-048B2CFF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765AC3F3-0375-48CC-8E94-8F7EBE568F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7A256E40-9A94-427C-A900-3007BF274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82332A01-B2D7-445C-B414-2DFC748E56C4}"/>
              </a:ext>
            </a:extLst>
          </p:cNvPr>
          <p:cNvPicPr>
            <a:picLocks noChangeAspect="1"/>
          </p:cNvPicPr>
          <p:nvPr/>
        </p:nvPicPr>
        <p:blipFill rotWithShape="1">
          <a:blip r:embed="rId2"/>
          <a:srcRect r="2276" b="1"/>
          <a:stretch/>
        </p:blipFill>
        <p:spPr>
          <a:xfrm>
            <a:off x="6773620" y="3569235"/>
            <a:ext cx="4892040" cy="2953512"/>
          </a:xfrm>
          <a:prstGeom prst="rect">
            <a:avLst/>
          </a:prstGeom>
        </p:spPr>
      </p:pic>
      <p:sp>
        <p:nvSpPr>
          <p:cNvPr id="3" name="Tijdelijke aanduiding voor inhoud 2">
            <a:extLst>
              <a:ext uri="{FF2B5EF4-FFF2-40B4-BE49-F238E27FC236}">
                <a16:creationId xmlns:a16="http://schemas.microsoft.com/office/drawing/2014/main" id="{E2E01E81-FCFC-4FFF-AB9C-C0E63D8F07CF}"/>
              </a:ext>
            </a:extLst>
          </p:cNvPr>
          <p:cNvSpPr>
            <a:spLocks noGrp="1"/>
          </p:cNvSpPr>
          <p:nvPr>
            <p:ph idx="1"/>
          </p:nvPr>
        </p:nvSpPr>
        <p:spPr>
          <a:xfrm>
            <a:off x="1166648" y="3531476"/>
            <a:ext cx="5440885" cy="3034862"/>
          </a:xfrm>
        </p:spPr>
        <p:txBody>
          <a:bodyPr anchor="ctr">
            <a:normAutofit/>
          </a:bodyPr>
          <a:lstStyle/>
          <a:p>
            <a:pPr marL="0" indent="0">
              <a:buNone/>
            </a:pPr>
            <a:r>
              <a:rPr lang="nl-NL" sz="2400" dirty="0"/>
              <a:t>Met de </a:t>
            </a:r>
            <a:r>
              <a:rPr lang="nl-NL" sz="2400" dirty="0" err="1"/>
              <a:t>zelfafnameset</a:t>
            </a:r>
            <a:r>
              <a:rPr lang="nl-NL" sz="2400" dirty="0"/>
              <a:t> kunt u zelf vaginaal materiaal afnemen. Het laboratorium test dit op HPV humaan papillomavirus.</a:t>
            </a:r>
          </a:p>
          <a:p>
            <a:pPr marL="0" indent="0">
              <a:buNone/>
            </a:pPr>
            <a:endParaRPr lang="nl-NL" sz="1800" dirty="0"/>
          </a:p>
          <a:p>
            <a:endParaRPr lang="nl-NL" sz="1800" dirty="0"/>
          </a:p>
        </p:txBody>
      </p:sp>
      <p:pic>
        <p:nvPicPr>
          <p:cNvPr id="4" name="Afbeelding 3">
            <a:extLst>
              <a:ext uri="{FF2B5EF4-FFF2-40B4-BE49-F238E27FC236}">
                <a16:creationId xmlns:a16="http://schemas.microsoft.com/office/drawing/2014/main" id="{7B3F9DBB-6DCE-449F-8DAF-E037752432BB}"/>
              </a:ext>
            </a:extLst>
          </p:cNvPr>
          <p:cNvPicPr>
            <a:picLocks noChangeAspect="1"/>
          </p:cNvPicPr>
          <p:nvPr/>
        </p:nvPicPr>
        <p:blipFill rotWithShape="1">
          <a:blip r:embed="rId3"/>
          <a:srcRect l="5665" r="1168" b="2"/>
          <a:stretch/>
        </p:blipFill>
        <p:spPr>
          <a:xfrm>
            <a:off x="7128710" y="246888"/>
            <a:ext cx="4892040" cy="2953512"/>
          </a:xfrm>
          <a:prstGeom prst="rect">
            <a:avLst/>
          </a:prstGeom>
        </p:spPr>
      </p:pic>
    </p:spTree>
    <p:extLst>
      <p:ext uri="{BB962C8B-B14F-4D97-AF65-F5344CB8AC3E}">
        <p14:creationId xmlns:p14="http://schemas.microsoft.com/office/powerpoint/2010/main" val="3312520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E4469908-40F0-48EB-8B29-996548C19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8AEA19C-3D96-4A32-871E-EDDF126341B2}"/>
              </a:ext>
            </a:extLst>
          </p:cNvPr>
          <p:cNvSpPr>
            <a:spLocks noGrp="1"/>
          </p:cNvSpPr>
          <p:nvPr>
            <p:ph type="title"/>
          </p:nvPr>
        </p:nvSpPr>
        <p:spPr>
          <a:xfrm>
            <a:off x="838200" y="4072041"/>
            <a:ext cx="10515600" cy="1286087"/>
          </a:xfrm>
          <a:noFill/>
        </p:spPr>
        <p:txBody>
          <a:bodyPr vert="horz" lIns="91440" tIns="45720" rIns="91440" bIns="45720" rtlCol="0" anchor="ctr">
            <a:normAutofit/>
          </a:bodyPr>
          <a:lstStyle/>
          <a:p>
            <a:pPr algn="ctr"/>
            <a:r>
              <a:rPr lang="en-US" sz="3200" dirty="0">
                <a:solidFill>
                  <a:srgbClr val="0070C0"/>
                </a:solidFill>
                <a:hlinkClick r:id="rId2"/>
              </a:rPr>
              <a:t>https://www.rivm.nl/bevolkingsonderzoek-baarmoederhalskanker/baarmoederhalskanker-hpv</a:t>
            </a:r>
            <a:endParaRPr lang="en-US" sz="3200" dirty="0">
              <a:solidFill>
                <a:srgbClr val="0070C0"/>
              </a:solidFill>
            </a:endParaRPr>
          </a:p>
        </p:txBody>
      </p:sp>
      <p:pic>
        <p:nvPicPr>
          <p:cNvPr id="4" name="Tijdelijke aanduiding voor inhoud 3">
            <a:extLst>
              <a:ext uri="{FF2B5EF4-FFF2-40B4-BE49-F238E27FC236}">
                <a16:creationId xmlns:a16="http://schemas.microsoft.com/office/drawing/2014/main" id="{EF04752E-F4CD-48BB-B574-1A4BFCD5B7E8}"/>
              </a:ext>
            </a:extLst>
          </p:cNvPr>
          <p:cNvPicPr>
            <a:picLocks noGrp="1" noChangeAspect="1"/>
          </p:cNvPicPr>
          <p:nvPr>
            <p:ph idx="1"/>
          </p:nvPr>
        </p:nvPicPr>
        <p:blipFill rotWithShape="1">
          <a:blip r:embed="rId3"/>
          <a:srcRect l="3283" r="1" b="1"/>
          <a:stretch/>
        </p:blipFill>
        <p:spPr>
          <a:xfrm>
            <a:off x="1532200" y="895774"/>
            <a:ext cx="8739560" cy="2795864"/>
          </a:xfrm>
          <a:prstGeom prst="rect">
            <a:avLst/>
          </a:prstGeom>
        </p:spPr>
      </p:pic>
    </p:spTree>
    <p:extLst>
      <p:ext uri="{BB962C8B-B14F-4D97-AF65-F5344CB8AC3E}">
        <p14:creationId xmlns:p14="http://schemas.microsoft.com/office/powerpoint/2010/main" val="163134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021657-2BE9-4558-90A7-855ABEB21B77}"/>
              </a:ext>
            </a:extLst>
          </p:cNvPr>
          <p:cNvSpPr>
            <a:spLocks noGrp="1"/>
          </p:cNvSpPr>
          <p:nvPr>
            <p:ph type="title"/>
          </p:nvPr>
        </p:nvSpPr>
        <p:spPr>
          <a:xfrm>
            <a:off x="649224" y="629266"/>
            <a:ext cx="5102351" cy="1676603"/>
          </a:xfrm>
        </p:spPr>
        <p:txBody>
          <a:bodyPr>
            <a:normAutofit/>
          </a:bodyPr>
          <a:lstStyle/>
          <a:p>
            <a:r>
              <a:rPr lang="nl-NL" sz="3600" b="1" dirty="0">
                <a:solidFill>
                  <a:srgbClr val="0070C0"/>
                </a:solidFill>
                <a:latin typeface="+mn-lt"/>
              </a:rPr>
              <a:t>Cervix - brush combi</a:t>
            </a:r>
          </a:p>
        </p:txBody>
      </p:sp>
      <p:sp>
        <p:nvSpPr>
          <p:cNvPr id="5" name="Tijdelijke aanduiding voor inhoud 4">
            <a:extLst>
              <a:ext uri="{FF2B5EF4-FFF2-40B4-BE49-F238E27FC236}">
                <a16:creationId xmlns:a16="http://schemas.microsoft.com/office/drawing/2014/main" id="{8206A4C7-8991-4B02-A6AB-7039669B8FA7}"/>
              </a:ext>
            </a:extLst>
          </p:cNvPr>
          <p:cNvSpPr>
            <a:spLocks noGrp="1"/>
          </p:cNvSpPr>
          <p:nvPr>
            <p:ph idx="1"/>
          </p:nvPr>
        </p:nvSpPr>
        <p:spPr>
          <a:xfrm>
            <a:off x="649224" y="2438400"/>
            <a:ext cx="5102351" cy="3785419"/>
          </a:xfrm>
        </p:spPr>
        <p:txBody>
          <a:bodyPr>
            <a:normAutofit/>
          </a:bodyPr>
          <a:lstStyle/>
          <a:p>
            <a:pPr marL="0" indent="0">
              <a:buNone/>
            </a:pPr>
            <a:r>
              <a:rPr lang="nl-NL" sz="2400" b="1" dirty="0"/>
              <a:t>Portio-cervixuitstrijkje</a:t>
            </a:r>
            <a:r>
              <a:rPr lang="nl-NL" sz="2400" dirty="0"/>
              <a:t>: </a:t>
            </a:r>
          </a:p>
          <a:p>
            <a:pPr marL="0" indent="0">
              <a:buNone/>
            </a:pPr>
            <a:r>
              <a:rPr lang="nl-NL" sz="2400" dirty="0"/>
              <a:t>Het cervixcarcinoom ontstaat vooral in de overgangszone tussen baarmoederhalsslijmvlies (endocervix) en baarmoedermondslijmvlies (ectocervix). </a:t>
            </a:r>
          </a:p>
          <a:p>
            <a:pPr marL="0" indent="0">
              <a:buNone/>
            </a:pPr>
            <a:endParaRPr lang="nl-NL" sz="2000" dirty="0"/>
          </a:p>
          <a:p>
            <a:pPr marL="0" indent="0">
              <a:buNone/>
            </a:pPr>
            <a:r>
              <a:rPr lang="nl-NL" sz="1400" dirty="0"/>
              <a:t>met dank aan Rovers </a:t>
            </a:r>
            <a:r>
              <a:rPr lang="nl-NL" sz="1400" dirty="0" err="1"/>
              <a:t>Medical</a:t>
            </a:r>
            <a:r>
              <a:rPr lang="nl-NL" sz="1400" dirty="0"/>
              <a:t> </a:t>
            </a:r>
            <a:r>
              <a:rPr lang="nl-NL" sz="1400" dirty="0" err="1"/>
              <a:t>Devices</a:t>
            </a:r>
            <a:r>
              <a:rPr lang="nl-NL" sz="1400" dirty="0"/>
              <a:t>, Oss</a:t>
            </a:r>
          </a:p>
          <a:p>
            <a:pPr marL="0" indent="0">
              <a:buNone/>
            </a:pPr>
            <a:endParaRPr lang="nl-NL" sz="2000" dirty="0"/>
          </a:p>
          <a:p>
            <a:pPr marL="0" indent="0">
              <a:buNone/>
            </a:pPr>
            <a:endParaRPr lang="nl-NL" sz="2000" dirty="0"/>
          </a:p>
          <a:p>
            <a:endParaRPr lang="nl-NL" sz="2000" dirty="0"/>
          </a:p>
        </p:txBody>
      </p:sp>
      <p:sp>
        <p:nvSpPr>
          <p:cNvPr id="12" name="Rectangle 11">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0112" y="0"/>
            <a:ext cx="596188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484633"/>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a:extLst>
              <a:ext uri="{FF2B5EF4-FFF2-40B4-BE49-F238E27FC236}">
                <a16:creationId xmlns:a16="http://schemas.microsoft.com/office/drawing/2014/main" id="{EE4EEDC7-5F23-41C5-B2DD-64E95118794A}"/>
              </a:ext>
            </a:extLst>
          </p:cNvPr>
          <p:cNvPicPr>
            <a:picLocks noChangeAspect="1"/>
          </p:cNvPicPr>
          <p:nvPr/>
        </p:nvPicPr>
        <p:blipFill>
          <a:blip r:embed="rId2"/>
          <a:stretch>
            <a:fillRect/>
          </a:stretch>
        </p:blipFill>
        <p:spPr>
          <a:xfrm>
            <a:off x="7059168" y="1109625"/>
            <a:ext cx="4206240" cy="1493215"/>
          </a:xfrm>
          <a:prstGeom prst="rect">
            <a:avLst/>
          </a:prstGeom>
        </p:spPr>
      </p:pic>
      <p:sp>
        <p:nvSpPr>
          <p:cNvPr id="16" name="Rounded Rectangle 9">
            <a:extLst>
              <a:ext uri="{FF2B5EF4-FFF2-40B4-BE49-F238E27FC236}">
                <a16:creationId xmlns:a16="http://schemas.microsoft.com/office/drawing/2014/main" id="{39D6C490-0229-4573-9696-B73E5B3A9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3511296"/>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56DB06C0-E900-4E49-A653-EB7DFECF434D}"/>
              </a:ext>
            </a:extLst>
          </p:cNvPr>
          <p:cNvPicPr>
            <a:picLocks noChangeAspect="1"/>
          </p:cNvPicPr>
          <p:nvPr/>
        </p:nvPicPr>
        <p:blipFill>
          <a:blip r:embed="rId3"/>
          <a:stretch>
            <a:fillRect/>
          </a:stretch>
        </p:blipFill>
        <p:spPr>
          <a:xfrm>
            <a:off x="7059168" y="4162087"/>
            <a:ext cx="4206240" cy="1441618"/>
          </a:xfrm>
          <a:prstGeom prst="rect">
            <a:avLst/>
          </a:prstGeom>
          <a:effectLst/>
        </p:spPr>
      </p:pic>
    </p:spTree>
    <p:extLst>
      <p:ext uri="{BB962C8B-B14F-4D97-AF65-F5344CB8AC3E}">
        <p14:creationId xmlns:p14="http://schemas.microsoft.com/office/powerpoint/2010/main" val="268830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F08834-CF40-4221-B067-67AFEEBB7EA8}"/>
              </a:ext>
            </a:extLst>
          </p:cNvPr>
          <p:cNvSpPr>
            <a:spLocks noGrp="1"/>
          </p:cNvSpPr>
          <p:nvPr>
            <p:ph type="title"/>
          </p:nvPr>
        </p:nvSpPr>
        <p:spPr>
          <a:xfrm>
            <a:off x="649224" y="629266"/>
            <a:ext cx="5383421" cy="1676603"/>
          </a:xfrm>
        </p:spPr>
        <p:txBody>
          <a:bodyPr>
            <a:normAutofit/>
          </a:bodyPr>
          <a:lstStyle/>
          <a:p>
            <a:r>
              <a:rPr lang="nl-NL" sz="3600" b="1" dirty="0">
                <a:solidFill>
                  <a:srgbClr val="0070C0"/>
                </a:solidFill>
                <a:latin typeface="+mn-lt"/>
              </a:rPr>
              <a:t>Spiraaltje inbrengen  = (IUD) intra uterine device</a:t>
            </a:r>
          </a:p>
        </p:txBody>
      </p:sp>
      <p:sp>
        <p:nvSpPr>
          <p:cNvPr id="3" name="Tijdelijke aanduiding voor inhoud 2">
            <a:extLst>
              <a:ext uri="{FF2B5EF4-FFF2-40B4-BE49-F238E27FC236}">
                <a16:creationId xmlns:a16="http://schemas.microsoft.com/office/drawing/2014/main" id="{821695D6-2AFA-4A47-BCB0-EC21DBE2B872}"/>
              </a:ext>
            </a:extLst>
          </p:cNvPr>
          <p:cNvSpPr>
            <a:spLocks noGrp="1"/>
          </p:cNvSpPr>
          <p:nvPr>
            <p:ph idx="1"/>
          </p:nvPr>
        </p:nvSpPr>
        <p:spPr>
          <a:xfrm>
            <a:off x="649224" y="2438400"/>
            <a:ext cx="5383420" cy="4113475"/>
          </a:xfrm>
        </p:spPr>
        <p:txBody>
          <a:bodyPr>
            <a:normAutofit fontScale="92500" lnSpcReduction="10000"/>
          </a:bodyPr>
          <a:lstStyle/>
          <a:p>
            <a:pPr marL="0" indent="0">
              <a:buNone/>
            </a:pPr>
            <a:r>
              <a:rPr lang="nl-NL" sz="2400" b="1" dirty="0"/>
              <a:t>Koperspiraal:</a:t>
            </a:r>
            <a:r>
              <a:rPr lang="nl-NL" sz="2400" dirty="0"/>
              <a:t> </a:t>
            </a:r>
            <a:r>
              <a:rPr lang="nl-NL" sz="2400" i="1" dirty="0"/>
              <a:t>wel menstruatie, ook als MAP  (</a:t>
            </a:r>
            <a:r>
              <a:rPr lang="nl-NL" sz="2400" i="1" dirty="0" err="1"/>
              <a:t>morning</a:t>
            </a:r>
            <a:r>
              <a:rPr lang="nl-NL" sz="2400" i="1" dirty="0"/>
              <a:t> afterpil) gebruikt (voorkomt innesteling bevruchte eicel) </a:t>
            </a:r>
          </a:p>
          <a:p>
            <a:pPr marL="0" indent="0">
              <a:buNone/>
            </a:pPr>
            <a:endParaRPr lang="nl-NL" sz="2400" i="1" dirty="0"/>
          </a:p>
          <a:p>
            <a:pPr marL="0" indent="0">
              <a:buNone/>
            </a:pPr>
            <a:r>
              <a:rPr lang="nl-NL" sz="2400" b="1" dirty="0"/>
              <a:t>Mirena (hormoon) spiraal: </a:t>
            </a:r>
            <a:r>
              <a:rPr lang="nl-NL" sz="2400" i="1" dirty="0"/>
              <a:t>vergelijkbaar met progesteron, baarmoederslijmvlies taaier geen innesteling.</a:t>
            </a:r>
          </a:p>
          <a:p>
            <a:pPr marL="0" indent="0">
              <a:buNone/>
            </a:pPr>
            <a:endParaRPr lang="nl-NL" sz="2400" i="1" dirty="0"/>
          </a:p>
          <a:p>
            <a:pPr marL="0" indent="0">
              <a:buNone/>
            </a:pPr>
            <a:r>
              <a:rPr lang="nl-NL" sz="2400" i="1" dirty="0"/>
              <a:t>Een spiraaltje kan meestal 5 jaar blijven zitten. Meestal wordt het de derde dag van de menstruatie ingebracht. Reden is dat de baarmoedermond iets open staat.</a:t>
            </a:r>
          </a:p>
          <a:p>
            <a:pPr marL="457200" indent="-457200">
              <a:buNone/>
            </a:pPr>
            <a:endParaRPr lang="nl-NL" sz="2400" i="1" dirty="0"/>
          </a:p>
          <a:p>
            <a:pPr marL="0" indent="0">
              <a:buNone/>
            </a:pPr>
            <a:endParaRPr lang="nl-NL" sz="2000" dirty="0"/>
          </a:p>
        </p:txBody>
      </p:sp>
      <p:sp>
        <p:nvSpPr>
          <p:cNvPr id="11" name="Rectangle 10">
            <a:extLst>
              <a:ext uri="{FF2B5EF4-FFF2-40B4-BE49-F238E27FC236}">
                <a16:creationId xmlns:a16="http://schemas.microsoft.com/office/drawing/2014/main" id="{A98BC887-4916-4227-9F48-3B078D23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5821" y="0"/>
            <a:ext cx="5566179" cy="6858000"/>
          </a:xfrm>
          <a:prstGeom prst="rect">
            <a:avLst/>
          </a:prstGeom>
          <a:solidFill>
            <a:srgbClr val="4C6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1AD6DCFA-0E71-4650-A5E4-3C20E73EB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10453" y="484632"/>
            <a:ext cx="462036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53C729FC-95AF-40B3-8091-58C7DBA19FD5}"/>
              </a:ext>
            </a:extLst>
          </p:cNvPr>
          <p:cNvPicPr>
            <a:picLocks noChangeAspect="1"/>
          </p:cNvPicPr>
          <p:nvPr/>
        </p:nvPicPr>
        <p:blipFill rotWithShape="1">
          <a:blip r:embed="rId2"/>
          <a:srcRect l="3436" r="1" b="1"/>
          <a:stretch/>
        </p:blipFill>
        <p:spPr>
          <a:xfrm>
            <a:off x="7430490" y="803050"/>
            <a:ext cx="3992260" cy="2015490"/>
          </a:xfrm>
          <a:prstGeom prst="rect">
            <a:avLst/>
          </a:prstGeom>
          <a:effectLst/>
        </p:spPr>
      </p:pic>
      <p:pic>
        <p:nvPicPr>
          <p:cNvPr id="5" name="Afbeelding 4">
            <a:extLst>
              <a:ext uri="{FF2B5EF4-FFF2-40B4-BE49-F238E27FC236}">
                <a16:creationId xmlns:a16="http://schemas.microsoft.com/office/drawing/2014/main" id="{4B40E72A-6590-4EE5-AB40-53E389C90961}"/>
              </a:ext>
            </a:extLst>
          </p:cNvPr>
          <p:cNvPicPr>
            <a:picLocks noChangeAspect="1"/>
          </p:cNvPicPr>
          <p:nvPr/>
        </p:nvPicPr>
        <p:blipFill rotWithShape="1">
          <a:blip r:embed="rId3"/>
          <a:srcRect l="17566" r="-3" b="-3"/>
          <a:stretch/>
        </p:blipFill>
        <p:spPr>
          <a:xfrm>
            <a:off x="7430494" y="3006092"/>
            <a:ext cx="3992259" cy="2893651"/>
          </a:xfrm>
          <a:prstGeom prst="rect">
            <a:avLst/>
          </a:prstGeom>
        </p:spPr>
      </p:pic>
    </p:spTree>
    <p:extLst>
      <p:ext uri="{BB962C8B-B14F-4D97-AF65-F5344CB8AC3E}">
        <p14:creationId xmlns:p14="http://schemas.microsoft.com/office/powerpoint/2010/main" val="506302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B8E2436-89D0-44EE-A6F6-74715EEEE2F7}"/>
              </a:ext>
            </a:extLst>
          </p:cNvPr>
          <p:cNvSpPr>
            <a:spLocks noGrp="1"/>
          </p:cNvSpPr>
          <p:nvPr>
            <p:ph type="title"/>
          </p:nvPr>
        </p:nvSpPr>
        <p:spPr>
          <a:xfrm>
            <a:off x="7041856" y="3113415"/>
            <a:ext cx="4036334" cy="2387600"/>
          </a:xfrm>
        </p:spPr>
        <p:txBody>
          <a:bodyPr vert="horz" lIns="91440" tIns="45720" rIns="91440" bIns="45720" rtlCol="0" anchor="t">
            <a:normAutofit/>
          </a:bodyPr>
          <a:lstStyle/>
          <a:p>
            <a:r>
              <a:rPr lang="en-US" sz="5400" b="1" dirty="0" err="1">
                <a:solidFill>
                  <a:srgbClr val="0070C0"/>
                </a:solidFill>
                <a:latin typeface="+mn-lt"/>
              </a:rPr>
              <a:t>Belangrijk</a:t>
            </a:r>
            <a:r>
              <a:rPr lang="en-US" sz="5400" b="1" dirty="0">
                <a:solidFill>
                  <a:srgbClr val="0070C0"/>
                </a:solidFill>
                <a:latin typeface="+mn-lt"/>
              </a:rPr>
              <a:t> </a:t>
            </a:r>
            <a:br>
              <a:rPr lang="en-US" sz="5400" b="1" dirty="0">
                <a:solidFill>
                  <a:srgbClr val="0070C0"/>
                </a:solidFill>
                <a:latin typeface="+mn-lt"/>
              </a:rPr>
            </a:br>
            <a:r>
              <a:rPr lang="en-US" sz="5400" b="1" dirty="0" err="1">
                <a:solidFill>
                  <a:srgbClr val="0070C0"/>
                </a:solidFill>
                <a:latin typeface="+mn-lt"/>
              </a:rPr>
              <a:t>te</a:t>
            </a:r>
            <a:r>
              <a:rPr lang="en-US" sz="5400" b="1" dirty="0">
                <a:solidFill>
                  <a:srgbClr val="0070C0"/>
                </a:solidFill>
                <a:latin typeface="+mn-lt"/>
              </a:rPr>
              <a:t> </a:t>
            </a:r>
            <a:r>
              <a:rPr lang="en-US" sz="5400" b="1" dirty="0" err="1">
                <a:solidFill>
                  <a:srgbClr val="0070C0"/>
                </a:solidFill>
                <a:latin typeface="+mn-lt"/>
              </a:rPr>
              <a:t>weten</a:t>
            </a:r>
            <a:r>
              <a:rPr lang="en-US" sz="5400" b="1">
                <a:solidFill>
                  <a:srgbClr val="0070C0"/>
                </a:solidFill>
                <a:latin typeface="+mn-lt"/>
              </a:rPr>
              <a:t> !</a:t>
            </a:r>
            <a:endParaRPr lang="en-US" sz="5400" b="1" dirty="0">
              <a:solidFill>
                <a:srgbClr val="0070C0"/>
              </a:solidFill>
              <a:latin typeface="+mn-lt"/>
            </a:endParaRPr>
          </a:p>
        </p:txBody>
      </p:sp>
      <p:sp>
        <p:nvSpPr>
          <p:cNvPr id="11" name="Rectangle 1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descr="Afbeelding met tafel&#10;&#10;Automatisch gegenereerde beschrijving">
            <a:extLst>
              <a:ext uri="{FF2B5EF4-FFF2-40B4-BE49-F238E27FC236}">
                <a16:creationId xmlns:a16="http://schemas.microsoft.com/office/drawing/2014/main" id="{A01ABEAF-8253-4203-B53B-E26949D59D7C}"/>
              </a:ext>
            </a:extLst>
          </p:cNvPr>
          <p:cNvPicPr>
            <a:picLocks noGrp="1" noChangeAspect="1"/>
          </p:cNvPicPr>
          <p:nvPr>
            <p:ph idx="1"/>
          </p:nvPr>
        </p:nvPicPr>
        <p:blipFill rotWithShape="1">
          <a:blip r:embed="rId2"/>
          <a:srcRect l="2548" r="-6" b="-6"/>
          <a:stretch/>
        </p:blipFill>
        <p:spPr>
          <a:xfrm>
            <a:off x="733507" y="666728"/>
            <a:ext cx="5536001" cy="5465791"/>
          </a:xfrm>
          <a:prstGeom prst="rect">
            <a:avLst/>
          </a:prstGeom>
        </p:spPr>
      </p:pic>
      <p:grpSp>
        <p:nvGrpSpPr>
          <p:cNvPr id="15" name="Group 1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26461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2A614D0D-F5CB-49DB-BCC3-B9BE78992D42}"/>
              </a:ext>
            </a:extLst>
          </p:cNvPr>
          <p:cNvSpPr>
            <a:spLocks noGrp="1"/>
          </p:cNvSpPr>
          <p:nvPr>
            <p:ph type="title"/>
          </p:nvPr>
        </p:nvSpPr>
        <p:spPr>
          <a:xfrm>
            <a:off x="643467" y="321734"/>
            <a:ext cx="5136416" cy="1135737"/>
          </a:xfrm>
        </p:spPr>
        <p:txBody>
          <a:bodyPr>
            <a:normAutofit/>
          </a:bodyPr>
          <a:lstStyle/>
          <a:p>
            <a:r>
              <a:rPr lang="nl-NL" sz="3600" b="1" dirty="0" err="1">
                <a:solidFill>
                  <a:srgbClr val="0070C0"/>
                </a:solidFill>
                <a:latin typeface="+mn-lt"/>
              </a:rPr>
              <a:t>Cardiotocogram</a:t>
            </a:r>
            <a:r>
              <a:rPr lang="nl-NL" sz="3600" b="1" dirty="0">
                <a:solidFill>
                  <a:srgbClr val="0070C0"/>
                </a:solidFill>
                <a:latin typeface="+mn-lt"/>
              </a:rPr>
              <a:t> (CTG )</a:t>
            </a:r>
          </a:p>
        </p:txBody>
      </p:sp>
      <p:sp>
        <p:nvSpPr>
          <p:cNvPr id="3" name="Tijdelijke aanduiding voor inhoud 2">
            <a:extLst>
              <a:ext uri="{FF2B5EF4-FFF2-40B4-BE49-F238E27FC236}">
                <a16:creationId xmlns:a16="http://schemas.microsoft.com/office/drawing/2014/main" id="{91877C53-DD50-474B-AD73-1CE3CD98EC78}"/>
              </a:ext>
            </a:extLst>
          </p:cNvPr>
          <p:cNvSpPr>
            <a:spLocks noGrp="1"/>
          </p:cNvSpPr>
          <p:nvPr>
            <p:ph idx="1"/>
          </p:nvPr>
        </p:nvSpPr>
        <p:spPr>
          <a:xfrm>
            <a:off x="643468" y="1782981"/>
            <a:ext cx="5136416" cy="4393982"/>
          </a:xfrm>
        </p:spPr>
        <p:txBody>
          <a:bodyPr>
            <a:normAutofit/>
          </a:bodyPr>
          <a:lstStyle/>
          <a:p>
            <a:pPr marL="0" indent="0">
              <a:buNone/>
            </a:pPr>
            <a:r>
              <a:rPr lang="nl-NL" sz="2400" dirty="0"/>
              <a:t>Bij een </a:t>
            </a:r>
            <a:r>
              <a:rPr lang="nl-NL" sz="2400" b="1" dirty="0" err="1"/>
              <a:t>cardiotocogram</a:t>
            </a:r>
            <a:r>
              <a:rPr lang="nl-NL" sz="2400" dirty="0"/>
              <a:t>, ofwel hartfilmpje van de baby wordt gedurende ongeveer dertig minuten de </a:t>
            </a:r>
            <a:r>
              <a:rPr lang="nl-NL" sz="2400" b="1" dirty="0"/>
              <a:t>hartslag van de baby </a:t>
            </a:r>
            <a:r>
              <a:rPr lang="nl-NL" sz="2400" dirty="0"/>
              <a:t>en het </a:t>
            </a:r>
            <a:r>
              <a:rPr lang="nl-NL" sz="2400" b="1" dirty="0"/>
              <a:t>samentrekken van de baarmoeder </a:t>
            </a:r>
            <a:r>
              <a:rPr lang="nl-NL" sz="2400" dirty="0"/>
              <a:t>geregistreerd. Deze gegevens worden tegelijkertijd vastgelegd en geven informatie over de conditie van de baby en de activiteit van de baarmoeder. Dit onderzoek wordt, alleen indien nodig, in de laatste maanden van de zwangerschap verricht.</a:t>
            </a:r>
          </a:p>
        </p:txBody>
      </p:sp>
      <p:pic>
        <p:nvPicPr>
          <p:cNvPr id="5" name="Afbeelding 4">
            <a:extLst>
              <a:ext uri="{FF2B5EF4-FFF2-40B4-BE49-F238E27FC236}">
                <a16:creationId xmlns:a16="http://schemas.microsoft.com/office/drawing/2014/main" id="{64B979B5-9942-413E-A368-B0A5857CE033}"/>
              </a:ext>
            </a:extLst>
          </p:cNvPr>
          <p:cNvPicPr>
            <a:picLocks noChangeAspect="1"/>
          </p:cNvPicPr>
          <p:nvPr/>
        </p:nvPicPr>
        <p:blipFill rotWithShape="1">
          <a:blip r:embed="rId2"/>
          <a:srcRect r="2" b="1125"/>
          <a:stretch/>
        </p:blipFill>
        <p:spPr>
          <a:xfrm>
            <a:off x="6412117" y="-2"/>
            <a:ext cx="5779884" cy="3429000"/>
          </a:xfrm>
          <a:prstGeom prst="rect">
            <a:avLst/>
          </a:prstGeom>
        </p:spPr>
      </p:pic>
      <p:grpSp>
        <p:nvGrpSpPr>
          <p:cNvPr id="19" name="Group 11">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4C84D0CE-D35B-48C9-A689-3220247FE45C}"/>
              </a:ext>
            </a:extLst>
          </p:cNvPr>
          <p:cNvPicPr>
            <a:picLocks noChangeAspect="1"/>
          </p:cNvPicPr>
          <p:nvPr/>
        </p:nvPicPr>
        <p:blipFill rotWithShape="1">
          <a:blip r:embed="rId3"/>
          <a:srcRect t="1123" r="2" b="2"/>
          <a:stretch/>
        </p:blipFill>
        <p:spPr>
          <a:xfrm>
            <a:off x="6412116" y="3429002"/>
            <a:ext cx="5779884" cy="3428999"/>
          </a:xfrm>
          <a:prstGeom prst="rect">
            <a:avLst/>
          </a:prstGeom>
        </p:spPr>
      </p:pic>
    </p:spTree>
    <p:extLst>
      <p:ext uri="{BB962C8B-B14F-4D97-AF65-F5344CB8AC3E}">
        <p14:creationId xmlns:p14="http://schemas.microsoft.com/office/powerpoint/2010/main" val="235489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359A2D7-8D94-4F71-96D8-E41B257B9156}"/>
              </a:ext>
            </a:extLst>
          </p:cNvPr>
          <p:cNvSpPr>
            <a:spLocks noGrp="1"/>
          </p:cNvSpPr>
          <p:nvPr>
            <p:ph type="title"/>
          </p:nvPr>
        </p:nvSpPr>
        <p:spPr>
          <a:xfrm>
            <a:off x="683811" y="633619"/>
            <a:ext cx="4174435" cy="1286832"/>
          </a:xfrm>
        </p:spPr>
        <p:txBody>
          <a:bodyPr>
            <a:noAutofit/>
          </a:bodyPr>
          <a:lstStyle/>
          <a:p>
            <a:r>
              <a:rPr lang="nl-NL" sz="3200" b="1" dirty="0">
                <a:solidFill>
                  <a:srgbClr val="0070C0"/>
                </a:solidFill>
                <a:latin typeface="+mn-lt"/>
              </a:rPr>
              <a:t>Reden bezoek Gynaecoloog ?</a:t>
            </a:r>
          </a:p>
        </p:txBody>
      </p:sp>
      <p:sp>
        <p:nvSpPr>
          <p:cNvPr id="13" name="Rectangle 12">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049AFF66-06F1-4188-B516-ED48FCD3B13B}"/>
              </a:ext>
            </a:extLst>
          </p:cNvPr>
          <p:cNvSpPr>
            <a:spLocks noGrp="1"/>
          </p:cNvSpPr>
          <p:nvPr>
            <p:ph idx="1"/>
          </p:nvPr>
        </p:nvSpPr>
        <p:spPr>
          <a:xfrm>
            <a:off x="841246" y="2121408"/>
            <a:ext cx="3683046" cy="4008136"/>
          </a:xfrm>
        </p:spPr>
        <p:txBody>
          <a:bodyPr>
            <a:noAutofit/>
          </a:bodyPr>
          <a:lstStyle/>
          <a:p>
            <a:r>
              <a:rPr lang="nl-NL" sz="2400" dirty="0"/>
              <a:t>'routine' controle </a:t>
            </a:r>
          </a:p>
          <a:p>
            <a:r>
              <a:rPr lang="nl-NL" sz="2400" dirty="0"/>
              <a:t>anticonceptie,</a:t>
            </a:r>
          </a:p>
          <a:p>
            <a:r>
              <a:rPr lang="nl-NL" sz="2400" dirty="0"/>
              <a:t>fertiliteit, </a:t>
            </a:r>
          </a:p>
          <a:p>
            <a:r>
              <a:rPr lang="nl-NL" sz="2400" dirty="0"/>
              <a:t>menopauze, </a:t>
            </a:r>
          </a:p>
          <a:p>
            <a:r>
              <a:rPr lang="nl-NL" sz="2400" dirty="0"/>
              <a:t>zwangerschap,</a:t>
            </a:r>
          </a:p>
          <a:p>
            <a:r>
              <a:rPr lang="nl-NL" sz="2400" dirty="0"/>
              <a:t>problemen menstruatie, </a:t>
            </a:r>
          </a:p>
          <a:p>
            <a:r>
              <a:rPr lang="nl-NL" sz="2400" dirty="0"/>
              <a:t>vaginale infecties </a:t>
            </a:r>
          </a:p>
          <a:p>
            <a:r>
              <a:rPr lang="nl-NL" sz="2400" dirty="0"/>
              <a:t>seksualiteit.</a:t>
            </a:r>
          </a:p>
        </p:txBody>
      </p:sp>
      <p:pic>
        <p:nvPicPr>
          <p:cNvPr id="4" name="Afbeelding 3">
            <a:extLst>
              <a:ext uri="{FF2B5EF4-FFF2-40B4-BE49-F238E27FC236}">
                <a16:creationId xmlns:a16="http://schemas.microsoft.com/office/drawing/2014/main" id="{ECBFDB4A-1C98-40C8-9D47-900CC289C9E9}"/>
              </a:ext>
            </a:extLst>
          </p:cNvPr>
          <p:cNvPicPr>
            <a:picLocks noChangeAspect="1"/>
          </p:cNvPicPr>
          <p:nvPr/>
        </p:nvPicPr>
        <p:blipFill rotWithShape="1">
          <a:blip r:embed="rId2"/>
          <a:srcRect l="27624" r="19374"/>
          <a:stretch/>
        </p:blipFill>
        <p:spPr>
          <a:xfrm>
            <a:off x="5124450" y="634382"/>
            <a:ext cx="6657213" cy="5495162"/>
          </a:xfrm>
          <a:prstGeom prst="rect">
            <a:avLst/>
          </a:prstGeom>
        </p:spPr>
      </p:pic>
    </p:spTree>
    <p:extLst>
      <p:ext uri="{BB962C8B-B14F-4D97-AF65-F5344CB8AC3E}">
        <p14:creationId xmlns:p14="http://schemas.microsoft.com/office/powerpoint/2010/main" val="2285046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CFB807-50D2-46A7-B8F5-7613C5E7AD8B}"/>
              </a:ext>
            </a:extLst>
          </p:cNvPr>
          <p:cNvSpPr>
            <a:spLocks noGrp="1"/>
          </p:cNvSpPr>
          <p:nvPr>
            <p:ph type="title"/>
          </p:nvPr>
        </p:nvSpPr>
        <p:spPr>
          <a:xfrm>
            <a:off x="413468" y="629266"/>
            <a:ext cx="5454595" cy="1622321"/>
          </a:xfrm>
        </p:spPr>
        <p:txBody>
          <a:bodyPr>
            <a:normAutofit/>
          </a:bodyPr>
          <a:lstStyle/>
          <a:p>
            <a:r>
              <a:rPr lang="nl-NL" sz="3600" b="1" dirty="0">
                <a:solidFill>
                  <a:srgbClr val="0070C0"/>
                </a:solidFill>
                <a:latin typeface="+mn-lt"/>
              </a:rPr>
              <a:t>Indicaties gynaecologisch onderzoek</a:t>
            </a:r>
          </a:p>
        </p:txBody>
      </p:sp>
      <p:sp>
        <p:nvSpPr>
          <p:cNvPr id="3" name="Tijdelijke aanduiding voor inhoud 2">
            <a:extLst>
              <a:ext uri="{FF2B5EF4-FFF2-40B4-BE49-F238E27FC236}">
                <a16:creationId xmlns:a16="http://schemas.microsoft.com/office/drawing/2014/main" id="{5073CBFD-BE94-4CD9-825D-4B91540ADDAF}"/>
              </a:ext>
            </a:extLst>
          </p:cNvPr>
          <p:cNvSpPr>
            <a:spLocks noGrp="1"/>
          </p:cNvSpPr>
          <p:nvPr>
            <p:ph idx="1"/>
          </p:nvPr>
        </p:nvSpPr>
        <p:spPr>
          <a:xfrm>
            <a:off x="310101" y="2170706"/>
            <a:ext cx="5782849" cy="4473934"/>
          </a:xfrm>
        </p:spPr>
        <p:txBody>
          <a:bodyPr>
            <a:normAutofit/>
          </a:bodyPr>
          <a:lstStyle/>
          <a:p>
            <a:pPr>
              <a:spcBef>
                <a:spcPts val="1200"/>
              </a:spcBef>
              <a:spcAft>
                <a:spcPts val="200"/>
              </a:spcAft>
              <a:buClr>
                <a:srgbClr val="E32D91"/>
              </a:buClr>
              <a:buSzPct val="100000"/>
            </a:pPr>
            <a:r>
              <a:rPr lang="nl-NL" sz="2400" dirty="0"/>
              <a:t>klachten m.b.t. afscheiding (fluor);</a:t>
            </a:r>
          </a:p>
          <a:p>
            <a:pPr>
              <a:spcBef>
                <a:spcPts val="1200"/>
              </a:spcBef>
              <a:spcAft>
                <a:spcPts val="200"/>
              </a:spcAft>
              <a:buClr>
                <a:srgbClr val="E32D91"/>
              </a:buClr>
              <a:buSzPct val="100000"/>
            </a:pPr>
            <a:r>
              <a:rPr lang="nl-NL" sz="2400" dirty="0"/>
              <a:t>vaginale jeuk;</a:t>
            </a:r>
          </a:p>
          <a:p>
            <a:pPr marL="91440" lvl="0" indent="-91440">
              <a:spcBef>
                <a:spcPts val="1200"/>
              </a:spcBef>
              <a:spcAft>
                <a:spcPts val="200"/>
              </a:spcAft>
              <a:buClr>
                <a:srgbClr val="E32D91"/>
              </a:buClr>
              <a:buSzPct val="100000"/>
            </a:pPr>
            <a:r>
              <a:rPr lang="nl-NL" sz="2400" dirty="0"/>
              <a:t> pijn in de onderbuik;</a:t>
            </a:r>
          </a:p>
          <a:p>
            <a:pPr marL="91440" lvl="0" indent="-91440">
              <a:spcBef>
                <a:spcPts val="1200"/>
              </a:spcBef>
              <a:spcAft>
                <a:spcPts val="200"/>
              </a:spcAft>
              <a:buClr>
                <a:srgbClr val="E32D91"/>
              </a:buClr>
              <a:buSzPct val="100000"/>
            </a:pPr>
            <a:r>
              <a:rPr lang="nl-NL" sz="2400" dirty="0"/>
              <a:t> menstruatieklachten, abnormaal </a:t>
            </a:r>
          </a:p>
          <a:p>
            <a:pPr marL="91440" lvl="0" indent="-91440">
              <a:spcBef>
                <a:spcPts val="1200"/>
              </a:spcBef>
              <a:spcAft>
                <a:spcPts val="200"/>
              </a:spcAft>
              <a:buClr>
                <a:srgbClr val="E32D91"/>
              </a:buClr>
              <a:buSzPct val="100000"/>
            </a:pPr>
            <a:r>
              <a:rPr lang="nl-NL" sz="2400" dirty="0"/>
              <a:t> bloedverlies, postmenopauzaal bloedverlies;</a:t>
            </a:r>
          </a:p>
          <a:p>
            <a:pPr marL="91440" lvl="0" indent="-91440">
              <a:spcBef>
                <a:spcPts val="1200"/>
              </a:spcBef>
              <a:spcAft>
                <a:spcPts val="200"/>
              </a:spcAft>
              <a:buClr>
                <a:srgbClr val="E32D91"/>
              </a:buClr>
              <a:buSzPct val="100000"/>
            </a:pPr>
            <a:r>
              <a:rPr lang="nl-NL" sz="2400" dirty="0"/>
              <a:t> plaatsen van een spiraaltje;</a:t>
            </a:r>
          </a:p>
          <a:p>
            <a:pPr marL="91440" lvl="0" indent="-91440">
              <a:spcBef>
                <a:spcPts val="1200"/>
              </a:spcBef>
              <a:spcAft>
                <a:spcPts val="200"/>
              </a:spcAft>
              <a:buClr>
                <a:srgbClr val="E32D91"/>
              </a:buClr>
              <a:buSzPct val="100000"/>
            </a:pPr>
            <a:r>
              <a:rPr lang="nl-NL" sz="2400" dirty="0"/>
              <a:t> n.a.v. uitslag uitstrijkje/</a:t>
            </a:r>
            <a:r>
              <a:rPr lang="nl-NL" sz="2400" dirty="0" err="1"/>
              <a:t>bvo</a:t>
            </a:r>
            <a:r>
              <a:rPr lang="nl-NL" sz="2400" dirty="0"/>
              <a:t>/kweekafname </a:t>
            </a:r>
          </a:p>
          <a:p>
            <a:pPr marL="91440" lvl="0" indent="-91440">
              <a:spcBef>
                <a:spcPts val="1200"/>
              </a:spcBef>
              <a:spcAft>
                <a:spcPts val="200"/>
              </a:spcAft>
              <a:buClr>
                <a:srgbClr val="E32D91"/>
              </a:buClr>
              <a:buSzPct val="100000"/>
            </a:pPr>
            <a:r>
              <a:rPr lang="nl-NL" sz="2400" dirty="0"/>
              <a:t> zwangerschapswens</a:t>
            </a:r>
          </a:p>
          <a:p>
            <a:endParaRPr lang="nl-NL" sz="1900" dirty="0"/>
          </a:p>
        </p:txBody>
      </p:sp>
      <p:sp>
        <p:nvSpPr>
          <p:cNvPr id="9" name="Rectangle 8">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506E7D61-217A-4E07-A5E8-706D39B20AE3}"/>
              </a:ext>
            </a:extLst>
          </p:cNvPr>
          <p:cNvPicPr>
            <a:picLocks noChangeAspect="1"/>
          </p:cNvPicPr>
          <p:nvPr/>
        </p:nvPicPr>
        <p:blipFill>
          <a:blip r:embed="rId2"/>
          <a:stretch>
            <a:fillRect/>
          </a:stretch>
        </p:blipFill>
        <p:spPr>
          <a:xfrm>
            <a:off x="6904709" y="1793808"/>
            <a:ext cx="4475531" cy="3267137"/>
          </a:xfrm>
          <a:prstGeom prst="rect">
            <a:avLst/>
          </a:prstGeom>
          <a:effectLst/>
        </p:spPr>
      </p:pic>
    </p:spTree>
    <p:extLst>
      <p:ext uri="{BB962C8B-B14F-4D97-AF65-F5344CB8AC3E}">
        <p14:creationId xmlns:p14="http://schemas.microsoft.com/office/powerpoint/2010/main" val="3486447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6820B4-A09F-4DFB-970A-2D03AC87327E}"/>
              </a:ext>
            </a:extLst>
          </p:cNvPr>
          <p:cNvSpPr>
            <a:spLocks noGrp="1"/>
          </p:cNvSpPr>
          <p:nvPr>
            <p:ph type="title"/>
          </p:nvPr>
        </p:nvSpPr>
        <p:spPr>
          <a:xfrm>
            <a:off x="648928" y="629266"/>
            <a:ext cx="3899217" cy="1622321"/>
          </a:xfrm>
        </p:spPr>
        <p:txBody>
          <a:bodyPr>
            <a:noAutofit/>
          </a:bodyPr>
          <a:lstStyle/>
          <a:p>
            <a:r>
              <a:rPr lang="nl-NL" sz="3200" b="1" dirty="0">
                <a:solidFill>
                  <a:srgbClr val="0070C0"/>
                </a:solidFill>
                <a:latin typeface="+mn-lt"/>
              </a:rPr>
              <a:t>Vaginaal toucheren en speculumonderzoek</a:t>
            </a:r>
          </a:p>
        </p:txBody>
      </p:sp>
      <p:sp>
        <p:nvSpPr>
          <p:cNvPr id="3" name="Tijdelijke aanduiding voor inhoud 2">
            <a:extLst>
              <a:ext uri="{FF2B5EF4-FFF2-40B4-BE49-F238E27FC236}">
                <a16:creationId xmlns:a16="http://schemas.microsoft.com/office/drawing/2014/main" id="{8277A2C2-1195-4BF3-B2C9-5AE56C8DCB7C}"/>
              </a:ext>
            </a:extLst>
          </p:cNvPr>
          <p:cNvSpPr>
            <a:spLocks noGrp="1"/>
          </p:cNvSpPr>
          <p:nvPr>
            <p:ph idx="1"/>
          </p:nvPr>
        </p:nvSpPr>
        <p:spPr>
          <a:xfrm>
            <a:off x="648930" y="2438400"/>
            <a:ext cx="3835605" cy="3785419"/>
          </a:xfrm>
        </p:spPr>
        <p:txBody>
          <a:bodyPr>
            <a:normAutofit/>
          </a:bodyPr>
          <a:lstStyle/>
          <a:p>
            <a:pPr marL="0" indent="0">
              <a:buNone/>
            </a:pPr>
            <a:r>
              <a:rPr lang="nl-NL" sz="2400" b="1" dirty="0"/>
              <a:t>Doel: </a:t>
            </a:r>
            <a:r>
              <a:rPr lang="nl-NL" sz="2400" dirty="0"/>
              <a:t>onderzoek van de vrouwelijke geslachtsorganen</a:t>
            </a:r>
          </a:p>
          <a:p>
            <a:pPr marL="0" indent="0">
              <a:buNone/>
            </a:pPr>
            <a:endParaRPr lang="nl-NL" sz="2400" b="1" dirty="0"/>
          </a:p>
          <a:p>
            <a:pPr marL="0" indent="0">
              <a:buNone/>
            </a:pPr>
            <a:r>
              <a:rPr lang="nl-NL" sz="2400" b="1" dirty="0"/>
              <a:t>Uitwendige inspectie</a:t>
            </a:r>
          </a:p>
          <a:p>
            <a:r>
              <a:rPr lang="nl-NL" sz="2400" dirty="0"/>
              <a:t>Ontstekingsverschijnselen en/of zwellingen.</a:t>
            </a:r>
          </a:p>
          <a:p>
            <a:r>
              <a:rPr lang="nl-NL" sz="2400" dirty="0"/>
              <a:t>Toestand van de hymen (maagdenvlies</a:t>
            </a:r>
            <a:r>
              <a:rPr lang="nl-NL" dirty="0"/>
              <a:t>)</a:t>
            </a:r>
          </a:p>
          <a:p>
            <a:pPr marL="0" indent="0">
              <a:buNone/>
            </a:pPr>
            <a:endParaRPr lang="nl-NL" sz="2000" dirty="0"/>
          </a:p>
          <a:p>
            <a:pPr marL="0" indent="0">
              <a:buNone/>
            </a:pPr>
            <a:endParaRPr lang="nl-NL" sz="2000" b="1" dirty="0"/>
          </a:p>
          <a:p>
            <a:pPr marL="0" indent="0">
              <a:buNone/>
            </a:pPr>
            <a:endParaRPr lang="nl-NL" sz="2000" dirty="0"/>
          </a:p>
          <a:p>
            <a:pPr marL="0" indent="0">
              <a:buNone/>
            </a:pPr>
            <a:endParaRPr lang="nl-NL" sz="2000" dirty="0"/>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AFFA9252-CFA3-45D2-8E82-4A026F884E1E}"/>
              </a:ext>
            </a:extLst>
          </p:cNvPr>
          <p:cNvPicPr>
            <a:picLocks noChangeAspect="1"/>
          </p:cNvPicPr>
          <p:nvPr/>
        </p:nvPicPr>
        <p:blipFill>
          <a:blip r:embed="rId2"/>
          <a:stretch>
            <a:fillRect/>
          </a:stretch>
        </p:blipFill>
        <p:spPr>
          <a:xfrm>
            <a:off x="5405862" y="1117459"/>
            <a:ext cx="6019331" cy="4619836"/>
          </a:xfrm>
          <a:prstGeom prst="rect">
            <a:avLst/>
          </a:prstGeom>
          <a:effectLst/>
        </p:spPr>
      </p:pic>
    </p:spTree>
    <p:extLst>
      <p:ext uri="{BB962C8B-B14F-4D97-AF65-F5344CB8AC3E}">
        <p14:creationId xmlns:p14="http://schemas.microsoft.com/office/powerpoint/2010/main" val="2215911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E37AFD8-49EE-4E57-8DAD-717367027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F41971D-51D9-4EA4-8F1B-DA8F0E36D83E}"/>
              </a:ext>
            </a:extLst>
          </p:cNvPr>
          <p:cNvSpPr>
            <a:spLocks noGrp="1"/>
          </p:cNvSpPr>
          <p:nvPr>
            <p:ph type="title"/>
          </p:nvPr>
        </p:nvSpPr>
        <p:spPr>
          <a:xfrm>
            <a:off x="838200" y="566928"/>
            <a:ext cx="4572000" cy="1161288"/>
          </a:xfrm>
        </p:spPr>
        <p:txBody>
          <a:bodyPr anchor="b">
            <a:normAutofit/>
          </a:bodyPr>
          <a:lstStyle/>
          <a:p>
            <a:r>
              <a:rPr lang="nl-NL" sz="3600" b="1" dirty="0">
                <a:solidFill>
                  <a:srgbClr val="0070C0"/>
                </a:solidFill>
                <a:latin typeface="+mn-lt"/>
              </a:rPr>
              <a:t>Inwendig onderzoek</a:t>
            </a:r>
          </a:p>
        </p:txBody>
      </p:sp>
      <p:sp>
        <p:nvSpPr>
          <p:cNvPr id="3" name="Tijdelijke aanduiding voor inhoud 2">
            <a:extLst>
              <a:ext uri="{FF2B5EF4-FFF2-40B4-BE49-F238E27FC236}">
                <a16:creationId xmlns:a16="http://schemas.microsoft.com/office/drawing/2014/main" id="{1D6F1D8D-B98F-402A-A87C-9B46F11F9680}"/>
              </a:ext>
            </a:extLst>
          </p:cNvPr>
          <p:cNvSpPr>
            <a:spLocks noGrp="1"/>
          </p:cNvSpPr>
          <p:nvPr>
            <p:ph idx="1"/>
          </p:nvPr>
        </p:nvSpPr>
        <p:spPr>
          <a:xfrm>
            <a:off x="838200" y="1819449"/>
            <a:ext cx="4759518" cy="4144471"/>
          </a:xfrm>
        </p:spPr>
        <p:txBody>
          <a:bodyPr>
            <a:normAutofit/>
          </a:bodyPr>
          <a:lstStyle/>
          <a:p>
            <a:pPr marL="0" lvl="0" indent="0">
              <a:buNone/>
            </a:pPr>
            <a:r>
              <a:rPr lang="nl-NL" sz="2400" b="1" dirty="0"/>
              <a:t>Toucher</a:t>
            </a:r>
            <a:r>
              <a:rPr lang="nl-NL" sz="2400" dirty="0"/>
              <a:t>:</a:t>
            </a:r>
            <a:r>
              <a:rPr lang="nl-NL" sz="2400" b="1" dirty="0"/>
              <a:t> </a:t>
            </a:r>
            <a:r>
              <a:rPr lang="nl-NL" sz="2400" dirty="0"/>
              <a:t>onderzoek naar vorm en de ligging vagina en baarmoedermond</a:t>
            </a:r>
          </a:p>
          <a:p>
            <a:pPr marL="0" lvl="0" indent="0">
              <a:buNone/>
            </a:pPr>
            <a:endParaRPr lang="nl-NL" sz="2400" dirty="0"/>
          </a:p>
          <a:p>
            <a:pPr marL="0" lvl="0" indent="0">
              <a:buNone/>
            </a:pPr>
            <a:r>
              <a:rPr lang="nl-NL" sz="2400" b="1" dirty="0"/>
              <a:t>Bimanueel:</a:t>
            </a:r>
            <a:r>
              <a:rPr lang="nl-NL" sz="2400" dirty="0"/>
              <a:t> onderzoek de inwendige geslachtsdelen (baarmoeder, eileiders- en stokken), andere hand de buik onderzoeken.</a:t>
            </a:r>
          </a:p>
          <a:p>
            <a:pPr marL="0" lvl="0" indent="0">
              <a:buNone/>
            </a:pPr>
            <a:endParaRPr lang="nl-NL" sz="2400" dirty="0"/>
          </a:p>
          <a:p>
            <a:pPr marL="0" lvl="0" indent="0">
              <a:buNone/>
            </a:pPr>
            <a:r>
              <a:rPr lang="nl-NL" sz="2400" b="1" dirty="0"/>
              <a:t>Speculumonderzoek:</a:t>
            </a:r>
            <a:r>
              <a:rPr lang="nl-NL" sz="2400" dirty="0"/>
              <a:t> schede en baarmoedermond inspecteren</a:t>
            </a:r>
          </a:p>
          <a:p>
            <a:pPr marL="0" lvl="0" indent="0">
              <a:buNone/>
            </a:pPr>
            <a:endParaRPr lang="nl-NL" sz="1800" dirty="0"/>
          </a:p>
        </p:txBody>
      </p:sp>
      <p:pic>
        <p:nvPicPr>
          <p:cNvPr id="6" name="Afbeelding 5">
            <a:extLst>
              <a:ext uri="{FF2B5EF4-FFF2-40B4-BE49-F238E27FC236}">
                <a16:creationId xmlns:a16="http://schemas.microsoft.com/office/drawing/2014/main" id="{2786E0EA-3B0F-40C7-911A-264DB0ED155E}"/>
              </a:ext>
            </a:extLst>
          </p:cNvPr>
          <p:cNvPicPr>
            <a:picLocks noChangeAspect="1"/>
          </p:cNvPicPr>
          <p:nvPr/>
        </p:nvPicPr>
        <p:blipFill>
          <a:blip r:embed="rId2"/>
          <a:stretch>
            <a:fillRect/>
          </a:stretch>
        </p:blipFill>
        <p:spPr>
          <a:xfrm>
            <a:off x="6144878" y="1019747"/>
            <a:ext cx="2496896" cy="1404504"/>
          </a:xfrm>
          <a:prstGeom prst="rect">
            <a:avLst/>
          </a:prstGeom>
        </p:spPr>
      </p:pic>
      <p:pic>
        <p:nvPicPr>
          <p:cNvPr id="4" name="Afbeelding 3">
            <a:extLst>
              <a:ext uri="{FF2B5EF4-FFF2-40B4-BE49-F238E27FC236}">
                <a16:creationId xmlns:a16="http://schemas.microsoft.com/office/drawing/2014/main" id="{FD5911D0-093E-48F5-BC49-9DC161603498}"/>
              </a:ext>
            </a:extLst>
          </p:cNvPr>
          <p:cNvPicPr>
            <a:picLocks noChangeAspect="1"/>
          </p:cNvPicPr>
          <p:nvPr/>
        </p:nvPicPr>
        <p:blipFill>
          <a:blip r:embed="rId3"/>
          <a:stretch>
            <a:fillRect/>
          </a:stretch>
        </p:blipFill>
        <p:spPr>
          <a:xfrm>
            <a:off x="8850809" y="620244"/>
            <a:ext cx="2496895" cy="2203509"/>
          </a:xfrm>
          <a:prstGeom prst="rect">
            <a:avLst/>
          </a:prstGeom>
        </p:spPr>
      </p:pic>
      <p:pic>
        <p:nvPicPr>
          <p:cNvPr id="5" name="Afbeelding 4">
            <a:extLst>
              <a:ext uri="{FF2B5EF4-FFF2-40B4-BE49-F238E27FC236}">
                <a16:creationId xmlns:a16="http://schemas.microsoft.com/office/drawing/2014/main" id="{FBC8DE3A-7A57-4D11-858F-306F29C9C192}"/>
              </a:ext>
            </a:extLst>
          </p:cNvPr>
          <p:cNvPicPr>
            <a:picLocks noChangeAspect="1"/>
          </p:cNvPicPr>
          <p:nvPr/>
        </p:nvPicPr>
        <p:blipFill>
          <a:blip r:embed="rId4"/>
          <a:stretch>
            <a:fillRect/>
          </a:stretch>
        </p:blipFill>
        <p:spPr>
          <a:xfrm>
            <a:off x="6138781" y="3130952"/>
            <a:ext cx="5208923" cy="2617483"/>
          </a:xfrm>
          <a:prstGeom prst="rect">
            <a:avLst/>
          </a:prstGeom>
        </p:spPr>
      </p:pic>
      <p:sp>
        <p:nvSpPr>
          <p:cNvPr id="25" name="Rectangle 24">
            <a:extLst>
              <a:ext uri="{FF2B5EF4-FFF2-40B4-BE49-F238E27FC236}">
                <a16:creationId xmlns:a16="http://schemas.microsoft.com/office/drawing/2014/main" id="{134744D3-B068-4646-83B8-525E6D15D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15048A18-0381-485F-B557-E17906AE6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825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3D618-8923-4F62-BC19-B61120A022BF}"/>
              </a:ext>
            </a:extLst>
          </p:cNvPr>
          <p:cNvSpPr>
            <a:spLocks noGrp="1"/>
          </p:cNvSpPr>
          <p:nvPr>
            <p:ph type="title"/>
          </p:nvPr>
        </p:nvSpPr>
        <p:spPr>
          <a:xfrm>
            <a:off x="648929" y="629266"/>
            <a:ext cx="4944152" cy="1622321"/>
          </a:xfrm>
        </p:spPr>
        <p:txBody>
          <a:bodyPr>
            <a:normAutofit/>
          </a:bodyPr>
          <a:lstStyle/>
          <a:p>
            <a:r>
              <a:rPr lang="nl-NL" sz="3600" b="1" dirty="0">
                <a:solidFill>
                  <a:srgbClr val="0070C0"/>
                </a:solidFill>
                <a:latin typeface="+mn-lt"/>
              </a:rPr>
              <a:t>Speculumonderzoek</a:t>
            </a:r>
          </a:p>
        </p:txBody>
      </p:sp>
      <p:sp>
        <p:nvSpPr>
          <p:cNvPr id="3" name="Tijdelijke aanduiding voor inhoud 2">
            <a:extLst>
              <a:ext uri="{FF2B5EF4-FFF2-40B4-BE49-F238E27FC236}">
                <a16:creationId xmlns:a16="http://schemas.microsoft.com/office/drawing/2014/main" id="{BD1345AD-0873-4CE4-86D4-2A295E987A76}"/>
              </a:ext>
            </a:extLst>
          </p:cNvPr>
          <p:cNvSpPr>
            <a:spLocks noGrp="1"/>
          </p:cNvSpPr>
          <p:nvPr>
            <p:ph idx="1"/>
          </p:nvPr>
        </p:nvSpPr>
        <p:spPr>
          <a:xfrm>
            <a:off x="648930" y="2099144"/>
            <a:ext cx="5271278" cy="4545496"/>
          </a:xfrm>
        </p:spPr>
        <p:txBody>
          <a:bodyPr>
            <a:normAutofit/>
          </a:bodyPr>
          <a:lstStyle/>
          <a:p>
            <a:pPr marL="0" lvl="0" indent="0">
              <a:spcBef>
                <a:spcPts val="1200"/>
              </a:spcBef>
              <a:spcAft>
                <a:spcPts val="200"/>
              </a:spcAft>
              <a:buClr>
                <a:srgbClr val="E32D91"/>
              </a:buClr>
              <a:buSzPct val="100000"/>
              <a:buNone/>
            </a:pPr>
            <a:r>
              <a:rPr lang="nl-NL" sz="2400" dirty="0"/>
              <a:t>Bestaat uit het inbrengen van een speculum, waarmee de arts de baarmoedermond zichtbaar maakt.</a:t>
            </a:r>
          </a:p>
          <a:p>
            <a:pPr marL="0" lvl="0" indent="0">
              <a:spcBef>
                <a:spcPts val="1200"/>
              </a:spcBef>
              <a:spcAft>
                <a:spcPts val="200"/>
              </a:spcAft>
              <a:buClr>
                <a:srgbClr val="E32D91"/>
              </a:buClr>
              <a:buSzPct val="100000"/>
              <a:buNone/>
            </a:pPr>
            <a:r>
              <a:rPr lang="nl-NL" sz="2400" dirty="0"/>
              <a:t>De vaginawanden en de baarmoedermond (</a:t>
            </a:r>
            <a:r>
              <a:rPr lang="nl-NL" sz="2400" b="1" dirty="0"/>
              <a:t>portio</a:t>
            </a:r>
            <a:r>
              <a:rPr lang="nl-NL" sz="2400" dirty="0"/>
              <a:t>) worden geïnspecteerd op bijvoorbeeld erosie, afscheiding, verdikking.</a:t>
            </a:r>
          </a:p>
          <a:p>
            <a:pPr marL="0" lvl="0" indent="0">
              <a:spcBef>
                <a:spcPts val="1200"/>
              </a:spcBef>
              <a:spcAft>
                <a:spcPts val="200"/>
              </a:spcAft>
              <a:buClr>
                <a:srgbClr val="E32D91"/>
              </a:buClr>
              <a:buSzPct val="100000"/>
              <a:buNone/>
            </a:pPr>
            <a:r>
              <a:rPr lang="nl-NL" sz="2400" dirty="0"/>
              <a:t>Bij jonge meisjes, of vrouwen die nog maagd zijn, bijvoorbeeld na verwonding of aanranding, met </a:t>
            </a:r>
            <a:r>
              <a:rPr lang="nl-NL" sz="2400" b="1" dirty="0"/>
              <a:t>neusspeculum</a:t>
            </a:r>
            <a:r>
              <a:rPr lang="nl-NL" sz="2400" dirty="0"/>
              <a:t>.</a:t>
            </a:r>
          </a:p>
          <a:p>
            <a:pPr marL="0" lvl="0" indent="0">
              <a:spcBef>
                <a:spcPts val="1200"/>
              </a:spcBef>
              <a:spcAft>
                <a:spcPts val="200"/>
              </a:spcAft>
              <a:buClr>
                <a:srgbClr val="E32D91"/>
              </a:buClr>
              <a:buSzPct val="100000"/>
              <a:buNone/>
            </a:pPr>
            <a:r>
              <a:rPr lang="nl-NL" sz="2400" dirty="0"/>
              <a:t>. </a:t>
            </a:r>
          </a:p>
          <a:p>
            <a:endParaRPr lang="nl-NL" sz="2000" dirty="0"/>
          </a:p>
        </p:txBody>
      </p:sp>
      <p:sp>
        <p:nvSpPr>
          <p:cNvPr id="9" name="Rectangle 8">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61A8E22B-8BA1-4008-BEE3-B5D3922E6488}"/>
              </a:ext>
            </a:extLst>
          </p:cNvPr>
          <p:cNvPicPr>
            <a:picLocks noChangeAspect="1"/>
          </p:cNvPicPr>
          <p:nvPr/>
        </p:nvPicPr>
        <p:blipFill>
          <a:blip r:embed="rId2"/>
          <a:stretch>
            <a:fillRect/>
          </a:stretch>
        </p:blipFill>
        <p:spPr>
          <a:xfrm>
            <a:off x="6904709" y="1749052"/>
            <a:ext cx="4475531" cy="3356649"/>
          </a:xfrm>
          <a:prstGeom prst="rect">
            <a:avLst/>
          </a:prstGeom>
          <a:effectLst/>
        </p:spPr>
      </p:pic>
    </p:spTree>
    <p:extLst>
      <p:ext uri="{BB962C8B-B14F-4D97-AF65-F5344CB8AC3E}">
        <p14:creationId xmlns:p14="http://schemas.microsoft.com/office/powerpoint/2010/main" val="2232232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46D8508-B5FE-4826-90B8-5786533BE633}"/>
              </a:ext>
            </a:extLst>
          </p:cNvPr>
          <p:cNvPicPr>
            <a:picLocks noChangeAspect="1"/>
          </p:cNvPicPr>
          <p:nvPr/>
        </p:nvPicPr>
        <p:blipFill rotWithShape="1">
          <a:blip r:embed="rId2"/>
          <a:srcRect l="444"/>
          <a:stretch/>
        </p:blipFill>
        <p:spPr>
          <a:xfrm>
            <a:off x="0" y="0"/>
            <a:ext cx="12192000" cy="6857990"/>
          </a:xfrm>
          <a:prstGeom prst="rect">
            <a:avLst/>
          </a:prstGeom>
        </p:spPr>
      </p:pic>
      <p:sp>
        <p:nvSpPr>
          <p:cNvPr id="1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74C23FB8-1F13-4401-92C5-DA6F0196CCD1}"/>
              </a:ext>
            </a:extLst>
          </p:cNvPr>
          <p:cNvSpPr>
            <a:spLocks noGrp="1"/>
          </p:cNvSpPr>
          <p:nvPr>
            <p:ph type="title"/>
          </p:nvPr>
        </p:nvSpPr>
        <p:spPr>
          <a:xfrm>
            <a:off x="174930" y="917740"/>
            <a:ext cx="4325508" cy="911060"/>
          </a:xfrm>
        </p:spPr>
        <p:txBody>
          <a:bodyPr>
            <a:normAutofit/>
          </a:bodyPr>
          <a:lstStyle/>
          <a:p>
            <a:pPr algn="ctr"/>
            <a:r>
              <a:rPr lang="nl-NL" sz="3600" b="1" dirty="0">
                <a:solidFill>
                  <a:srgbClr val="0070C0"/>
                </a:solidFill>
                <a:latin typeface="+mn-lt"/>
              </a:rPr>
              <a:t>Speculumonderzoek</a:t>
            </a:r>
          </a:p>
        </p:txBody>
      </p:sp>
      <p:cxnSp>
        <p:nvCxnSpPr>
          <p:cNvPr id="14"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CCB55466-A058-4ECB-999F-E2D432D35B2C}"/>
              </a:ext>
            </a:extLst>
          </p:cNvPr>
          <p:cNvSpPr>
            <a:spLocks noGrp="1"/>
          </p:cNvSpPr>
          <p:nvPr>
            <p:ph idx="1"/>
          </p:nvPr>
        </p:nvSpPr>
        <p:spPr>
          <a:xfrm>
            <a:off x="375918" y="1653872"/>
            <a:ext cx="7098307" cy="4762831"/>
          </a:xfrm>
        </p:spPr>
        <p:txBody>
          <a:bodyPr anchor="ctr">
            <a:noAutofit/>
          </a:bodyPr>
          <a:lstStyle/>
          <a:p>
            <a:pPr marL="0" indent="0">
              <a:buNone/>
            </a:pPr>
            <a:endParaRPr lang="nl-NL" sz="2400" b="1" dirty="0"/>
          </a:p>
          <a:p>
            <a:pPr marL="0" indent="0">
              <a:buNone/>
            </a:pPr>
            <a:r>
              <a:rPr lang="nl-NL" sz="2400" b="1" dirty="0"/>
              <a:t> let je op!</a:t>
            </a:r>
            <a:endParaRPr lang="nl-NL" sz="2400" dirty="0"/>
          </a:p>
          <a:p>
            <a:r>
              <a:rPr lang="nl-NL" sz="2400" dirty="0"/>
              <a:t>Belangrijk juiste maat speculum</a:t>
            </a:r>
          </a:p>
          <a:p>
            <a:r>
              <a:rPr lang="nl-NL" sz="2400" dirty="0"/>
              <a:t>Liefst smal virgo-speculum</a:t>
            </a:r>
          </a:p>
          <a:p>
            <a:r>
              <a:rPr lang="nl-NL" sz="2400" dirty="0"/>
              <a:t>Bij slappe vaginawanden groter speculum</a:t>
            </a:r>
          </a:p>
          <a:p>
            <a:r>
              <a:rPr lang="nl-NL" sz="2400" dirty="0"/>
              <a:t>Eerst plassen!</a:t>
            </a:r>
          </a:p>
          <a:p>
            <a:r>
              <a:rPr lang="nl-NL" sz="2400" dirty="0"/>
              <a:t>Speculum op lichaamstemperatuur brengen</a:t>
            </a:r>
          </a:p>
          <a:p>
            <a:r>
              <a:rPr lang="nl-NL" sz="2400" dirty="0"/>
              <a:t>Niet verticaal inbrengen (gevoelige urethra/ clitoris)</a:t>
            </a:r>
          </a:p>
          <a:p>
            <a:r>
              <a:rPr lang="nl-NL" sz="2400" dirty="0"/>
              <a:t>Licht persen</a:t>
            </a:r>
          </a:p>
        </p:txBody>
      </p:sp>
    </p:spTree>
    <p:extLst>
      <p:ext uri="{BB962C8B-B14F-4D97-AF65-F5344CB8AC3E}">
        <p14:creationId xmlns:p14="http://schemas.microsoft.com/office/powerpoint/2010/main" val="303235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9EFDA9-B9DB-40A1-8455-0E541AD77013}"/>
              </a:ext>
            </a:extLst>
          </p:cNvPr>
          <p:cNvSpPr>
            <a:spLocks noGrp="1"/>
          </p:cNvSpPr>
          <p:nvPr>
            <p:ph type="title"/>
          </p:nvPr>
        </p:nvSpPr>
        <p:spPr>
          <a:xfrm>
            <a:off x="71562" y="652006"/>
            <a:ext cx="4643561" cy="1264257"/>
          </a:xfrm>
        </p:spPr>
        <p:txBody>
          <a:bodyPr>
            <a:noAutofit/>
          </a:bodyPr>
          <a:lstStyle/>
          <a:p>
            <a:r>
              <a:rPr lang="nl-NL" sz="3600" b="1" dirty="0">
                <a:solidFill>
                  <a:srgbClr val="0070C0"/>
                </a:solidFill>
                <a:latin typeface="+mn-lt"/>
              </a:rPr>
              <a:t>Bevolkingsonderzoek baarmoederhalskanker </a:t>
            </a:r>
          </a:p>
        </p:txBody>
      </p:sp>
      <p:sp>
        <p:nvSpPr>
          <p:cNvPr id="3" name="Tijdelijke aanduiding voor inhoud 2">
            <a:extLst>
              <a:ext uri="{FF2B5EF4-FFF2-40B4-BE49-F238E27FC236}">
                <a16:creationId xmlns:a16="http://schemas.microsoft.com/office/drawing/2014/main" id="{EBDD578D-7CEE-40CA-8628-9F9FCB753A26}"/>
              </a:ext>
            </a:extLst>
          </p:cNvPr>
          <p:cNvSpPr>
            <a:spLocks noGrp="1"/>
          </p:cNvSpPr>
          <p:nvPr>
            <p:ph idx="1"/>
          </p:nvPr>
        </p:nvSpPr>
        <p:spPr>
          <a:xfrm>
            <a:off x="175345" y="2099144"/>
            <a:ext cx="4665750" cy="4420926"/>
          </a:xfrm>
        </p:spPr>
        <p:txBody>
          <a:bodyPr>
            <a:noAutofit/>
          </a:bodyPr>
          <a:lstStyle/>
          <a:p>
            <a:pPr marL="0" indent="0">
              <a:buNone/>
            </a:pPr>
            <a:r>
              <a:rPr lang="nl-NL" sz="2400" b="1" dirty="0"/>
              <a:t>Doel:</a:t>
            </a:r>
            <a:r>
              <a:rPr lang="nl-NL" sz="2400" dirty="0"/>
              <a:t> kijken we of vrouwen risico hebben op baarmoederhalskanker. </a:t>
            </a:r>
          </a:p>
          <a:p>
            <a:pPr marL="0" indent="0">
              <a:buNone/>
            </a:pPr>
            <a:r>
              <a:rPr lang="nl-NL" sz="2400" dirty="0"/>
              <a:t>Door er vroeg bij te zijn kan baarmoederhalskanker voorkomen worden. Baarmoederhalskanker komt voor bij vrouwen van alle leeftijden, maar het meest bij vrouwen van 30 tot en met 60 jaar. </a:t>
            </a:r>
          </a:p>
          <a:p>
            <a:pPr marL="0" indent="0">
              <a:buNone/>
            </a:pPr>
            <a:endParaRPr lang="nl-NL" sz="2400" dirty="0">
              <a:solidFill>
                <a:srgbClr val="00B050"/>
              </a:solidFill>
            </a:endParaRPr>
          </a:p>
          <a:p>
            <a:pPr marL="0" indent="0">
              <a:buNone/>
            </a:pPr>
            <a:r>
              <a:rPr lang="nl-NL" sz="1400" b="1" dirty="0">
                <a:solidFill>
                  <a:srgbClr val="00B050"/>
                </a:solidFill>
              </a:rPr>
              <a:t>Portio:</a:t>
            </a:r>
            <a:r>
              <a:rPr lang="nl-NL" sz="1400" dirty="0">
                <a:solidFill>
                  <a:srgbClr val="00B050"/>
                </a:solidFill>
              </a:rPr>
              <a:t> in de vagina zichtbare en voelbare baarmoedermond</a:t>
            </a:r>
          </a:p>
          <a:p>
            <a:pPr marL="0" indent="0">
              <a:buNone/>
            </a:pPr>
            <a:r>
              <a:rPr lang="nl-NL" sz="1400" b="1" dirty="0">
                <a:solidFill>
                  <a:srgbClr val="00B050"/>
                </a:solidFill>
              </a:rPr>
              <a:t>Cervix</a:t>
            </a:r>
            <a:r>
              <a:rPr lang="nl-NL" sz="1400" dirty="0">
                <a:solidFill>
                  <a:srgbClr val="00B050"/>
                </a:solidFill>
              </a:rPr>
              <a:t> = baarmoederhals</a:t>
            </a:r>
          </a:p>
        </p:txBody>
      </p:sp>
      <p:sp>
        <p:nvSpPr>
          <p:cNvPr id="16" name="Rectangle 15">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1A5A7E8E-7917-456D-95F6-31677D8DCDEA}"/>
              </a:ext>
            </a:extLst>
          </p:cNvPr>
          <p:cNvPicPr>
            <a:picLocks noChangeAspect="1"/>
          </p:cNvPicPr>
          <p:nvPr/>
        </p:nvPicPr>
        <p:blipFill>
          <a:blip r:embed="rId2"/>
          <a:stretch>
            <a:fillRect/>
          </a:stretch>
        </p:blipFill>
        <p:spPr>
          <a:xfrm>
            <a:off x="5405862" y="1380804"/>
            <a:ext cx="6019331" cy="4093145"/>
          </a:xfrm>
          <a:prstGeom prst="rect">
            <a:avLst/>
          </a:prstGeom>
          <a:effectLst/>
        </p:spPr>
      </p:pic>
    </p:spTree>
    <p:extLst>
      <p:ext uri="{BB962C8B-B14F-4D97-AF65-F5344CB8AC3E}">
        <p14:creationId xmlns:p14="http://schemas.microsoft.com/office/powerpoint/2010/main" val="2204553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2EABB1-7727-4E37-9DA6-A7151A86739D}"/>
              </a:ext>
            </a:extLst>
          </p:cNvPr>
          <p:cNvSpPr>
            <a:spLocks noGrp="1"/>
          </p:cNvSpPr>
          <p:nvPr>
            <p:ph type="title"/>
          </p:nvPr>
        </p:nvSpPr>
        <p:spPr>
          <a:xfrm>
            <a:off x="838200" y="404881"/>
            <a:ext cx="10595113" cy="1325563"/>
          </a:xfrm>
        </p:spPr>
        <p:txBody>
          <a:bodyPr>
            <a:normAutofit/>
          </a:bodyPr>
          <a:lstStyle/>
          <a:p>
            <a:r>
              <a:rPr lang="nl-NL" sz="3600" b="1" dirty="0">
                <a:solidFill>
                  <a:srgbClr val="0070C0"/>
                </a:solidFill>
                <a:latin typeface="+mn-lt"/>
              </a:rPr>
              <a:t>Screeningsuitstrijkje </a:t>
            </a:r>
          </a:p>
        </p:txBody>
      </p:sp>
      <p:sp>
        <p:nvSpPr>
          <p:cNvPr id="3" name="Tijdelijke aanduiding voor inhoud 2">
            <a:extLst>
              <a:ext uri="{FF2B5EF4-FFF2-40B4-BE49-F238E27FC236}">
                <a16:creationId xmlns:a16="http://schemas.microsoft.com/office/drawing/2014/main" id="{A4D79BD1-8A19-4E20-9122-196A6DB02334}"/>
              </a:ext>
            </a:extLst>
          </p:cNvPr>
          <p:cNvSpPr>
            <a:spLocks noGrp="1"/>
          </p:cNvSpPr>
          <p:nvPr>
            <p:ph idx="1"/>
          </p:nvPr>
        </p:nvSpPr>
        <p:spPr/>
        <p:txBody>
          <a:bodyPr>
            <a:normAutofit fontScale="92500" lnSpcReduction="20000"/>
          </a:bodyPr>
          <a:lstStyle/>
          <a:p>
            <a:pPr marL="0" indent="0">
              <a:buNone/>
            </a:pPr>
            <a:r>
              <a:rPr lang="nl-NL" b="1" dirty="0"/>
              <a:t>In de volgende situaties hoeft geen screeningsuitstrijkje gemaakt te worden</a:t>
            </a:r>
            <a:endParaRPr lang="nl-NL" dirty="0"/>
          </a:p>
          <a:p>
            <a:r>
              <a:rPr lang="nl-NL" dirty="0"/>
              <a:t>na uterusextirpatie</a:t>
            </a:r>
          </a:p>
          <a:p>
            <a:r>
              <a:rPr lang="nl-NL" dirty="0"/>
              <a:t>onder behandeling cervixklachten</a:t>
            </a:r>
          </a:p>
          <a:p>
            <a:r>
              <a:rPr lang="nl-NL" dirty="0"/>
              <a:t>laatste half jaar behandeld voorstadium cervixcarcinoom</a:t>
            </a:r>
          </a:p>
          <a:p>
            <a:r>
              <a:rPr lang="nl-NL" dirty="0"/>
              <a:t>als er minder dan een jaar i.v.m. klachten al een uitstrijkje gemaakt is</a:t>
            </a:r>
            <a:endParaRPr lang="nl-NL" b="1" dirty="0"/>
          </a:p>
          <a:p>
            <a:pPr marL="0" indent="0">
              <a:buNone/>
            </a:pPr>
            <a:endParaRPr lang="nl-NL" b="1" dirty="0"/>
          </a:p>
          <a:p>
            <a:pPr marL="0" indent="0">
              <a:buNone/>
            </a:pPr>
            <a:r>
              <a:rPr lang="nl-NL" b="1" dirty="0"/>
              <a:t>Redenen om het uitstrijkje uit te stellen</a:t>
            </a:r>
            <a:endParaRPr lang="nl-NL" dirty="0">
              <a:ea typeface="+mn-lt"/>
              <a:cs typeface="+mn-lt"/>
            </a:endParaRPr>
          </a:p>
          <a:p>
            <a:r>
              <a:rPr lang="nl-NL" dirty="0">
                <a:ea typeface="+mn-lt"/>
                <a:cs typeface="+mn-lt"/>
              </a:rPr>
              <a:t>zwangerschap</a:t>
            </a:r>
          </a:p>
          <a:p>
            <a:r>
              <a:rPr lang="nl-NL" dirty="0">
                <a:ea typeface="+mn-lt"/>
                <a:cs typeface="+mn-lt"/>
              </a:rPr>
              <a:t>bevalling minder dan zes maanden geleden</a:t>
            </a:r>
            <a:endParaRPr lang="en-US" dirty="0">
              <a:ea typeface="+mn-lt"/>
              <a:cs typeface="+mn-lt"/>
            </a:endParaRPr>
          </a:p>
          <a:p>
            <a:r>
              <a:rPr lang="nl-NL" dirty="0">
                <a:ea typeface="+mn-lt"/>
                <a:cs typeface="+mn-lt"/>
              </a:rPr>
              <a:t>menstruatie of onttrekkingsbloeding (pauzeweek pilgebruik)</a:t>
            </a:r>
            <a:endParaRPr lang="nl-NL" dirty="0"/>
          </a:p>
        </p:txBody>
      </p:sp>
    </p:spTree>
    <p:extLst>
      <p:ext uri="{BB962C8B-B14F-4D97-AF65-F5344CB8AC3E}">
        <p14:creationId xmlns:p14="http://schemas.microsoft.com/office/powerpoint/2010/main" val="420649870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616</Words>
  <Application>Microsoft Office PowerPoint</Application>
  <PresentationFormat>Breedbeeld</PresentationFormat>
  <Paragraphs>96</Paragraphs>
  <Slides>17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Calibri</vt:lpstr>
      <vt:lpstr>Calibri Light</vt:lpstr>
      <vt:lpstr>Kantoorthema</vt:lpstr>
      <vt:lpstr>Gynaecologie &amp; Obstetrie</vt:lpstr>
      <vt:lpstr>Reden bezoek Gynaecoloog ?</vt:lpstr>
      <vt:lpstr>Indicaties gynaecologisch onderzoek</vt:lpstr>
      <vt:lpstr>Vaginaal toucheren en speculumonderzoek</vt:lpstr>
      <vt:lpstr>Inwendig onderzoek</vt:lpstr>
      <vt:lpstr>Speculumonderzoek</vt:lpstr>
      <vt:lpstr>Speculumonderzoek</vt:lpstr>
      <vt:lpstr>Bevolkingsonderzoek baarmoederhalskanker </vt:lpstr>
      <vt:lpstr>Screeningsuitstrijkje </vt:lpstr>
      <vt:lpstr>Portio-cervixuitstrijkje</vt:lpstr>
      <vt:lpstr>PowerPoint-presentatie</vt:lpstr>
      <vt:lpstr>Zelfafnameset</vt:lpstr>
      <vt:lpstr>https://www.rivm.nl/bevolkingsonderzoek-baarmoederhalskanker/baarmoederhalskanker-hpv</vt:lpstr>
      <vt:lpstr>Cervix - brush combi</vt:lpstr>
      <vt:lpstr>Spiraaltje inbrengen  = (IUD) intra uterine device</vt:lpstr>
      <vt:lpstr>Belangrijk  te weten !</vt:lpstr>
      <vt:lpstr>Cardiotocogram (CTG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Gynaecologie &amp; Obstetrie</dc:title>
  <dc:creator>Bouke Cuperus</dc:creator>
  <cp:lastModifiedBy>Bouke Cuperus</cp:lastModifiedBy>
  <cp:revision>3</cp:revision>
  <dcterms:created xsi:type="dcterms:W3CDTF">2020-10-08T18:34:24Z</dcterms:created>
  <dcterms:modified xsi:type="dcterms:W3CDTF">2020-10-08T18:36:45Z</dcterms:modified>
</cp:coreProperties>
</file>